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18" r:id="rId5"/>
    <p:sldId id="319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0" r:id="rId15"/>
    <p:sldId id="329" r:id="rId16"/>
    <p:sldId id="330" r:id="rId17"/>
    <p:sldId id="331" r:id="rId18"/>
    <p:sldId id="332" r:id="rId19"/>
    <p:sldId id="3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879" autoAdjust="0"/>
  </p:normalViewPr>
  <p:slideViewPr>
    <p:cSldViewPr snapToGrid="0">
      <p:cViewPr varScale="1">
        <p:scale>
          <a:sx n="105" d="100"/>
          <a:sy n="105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bbas.salih@uobasrah.edu.iq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E756-DC4D-4AEF-90E7-035F7B86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Concord in English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54377-174A-4260-B99F-7DE7657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8D2DA-C62D-405C-8585-D693A614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04B05F-269E-465C-A64D-87C15EC90AC0}"/>
              </a:ext>
            </a:extLst>
          </p:cNvPr>
          <p:cNvSpPr txBox="1">
            <a:spLocks/>
          </p:cNvSpPr>
          <p:nvPr/>
        </p:nvSpPr>
        <p:spPr>
          <a:xfrm>
            <a:off x="629174" y="1892262"/>
            <a:ext cx="10733015" cy="4651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NewRomanPS-BoldMT"/>
              </a:rPr>
              <a:t>1- Subject-Verb Concord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  <a:latin typeface="TimesNewRomanPSMT"/>
              </a:rPr>
              <a:t>A- The most important type of concord in English is concord of number between </a:t>
            </a:r>
            <a:r>
              <a:rPr lang="en-US" sz="2400" dirty="0">
                <a:solidFill>
                  <a:srgbClr val="C00000"/>
                </a:solidFill>
                <a:latin typeface="TimesNewRomanPSMT"/>
              </a:rPr>
              <a:t>subject</a:t>
            </a:r>
            <a:r>
              <a:rPr lang="en-US" sz="2400" dirty="0">
                <a:solidFill>
                  <a:srgbClr val="0070C0"/>
                </a:solidFill>
                <a:latin typeface="TimesNewRomanPSMT"/>
              </a:rPr>
              <a:t> and </a:t>
            </a:r>
            <a:r>
              <a:rPr lang="en-US" sz="2400" dirty="0">
                <a:solidFill>
                  <a:srgbClr val="C00000"/>
                </a:solidFill>
                <a:latin typeface="TimesNewRomanPSMT"/>
              </a:rPr>
              <a:t>verb</a:t>
            </a:r>
            <a:r>
              <a:rPr lang="en-US" sz="2400" dirty="0">
                <a:solidFill>
                  <a:srgbClr val="0070C0"/>
                </a:solidFill>
                <a:latin typeface="TimesNewRomanPSMT"/>
              </a:rPr>
              <a:t>. Thus (3) and (4) are ungrammatical: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0070C0"/>
              </a:solidFill>
              <a:latin typeface="TimesNewRomanPSM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en-US" sz="2400" u="sng" dirty="0">
                <a:solidFill>
                  <a:srgbClr val="00B050"/>
                </a:solidFill>
                <a:latin typeface="TimesNewRomanPSMT"/>
              </a:rPr>
              <a:t>Right Concord</a:t>
            </a:r>
            <a:r>
              <a:rPr lang="en-US" sz="2400" dirty="0">
                <a:solidFill>
                  <a:srgbClr val="00B050"/>
                </a:solidFill>
                <a:latin typeface="TimesNewRomanPSMT"/>
              </a:rPr>
              <a:t>  (Grammatical)                            </a:t>
            </a:r>
            <a:r>
              <a:rPr lang="en-US" sz="2400" u="sng" dirty="0">
                <a:solidFill>
                  <a:srgbClr val="FF0000"/>
                </a:solidFill>
                <a:latin typeface="TimesNewRomanPSMT"/>
              </a:rPr>
              <a:t>Wrong Concord (</a:t>
            </a:r>
            <a:r>
              <a:rPr lang="en-US" sz="2400" dirty="0">
                <a:solidFill>
                  <a:srgbClr val="0070C0"/>
                </a:solidFill>
                <a:latin typeface="TimesNewRomanPSMT"/>
              </a:rPr>
              <a:t>Ungrammatical)</a:t>
            </a:r>
            <a:endParaRPr lang="en-US" sz="2400" u="sng" dirty="0">
              <a:solidFill>
                <a:srgbClr val="FF0000"/>
              </a:solidFill>
              <a:latin typeface="TimesNewRomanPSM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2060"/>
                </a:solidFill>
                <a:latin typeface="TimesNewRomanPSMT"/>
              </a:rPr>
              <a:t>(1) The window is open                                       </a:t>
            </a:r>
            <a:r>
              <a:rPr lang="en-US" sz="2400" i="1" dirty="0">
                <a:latin typeface="TimesNewRomanPSMT"/>
              </a:rPr>
              <a:t>(3) *The window are open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NewRomanPSMT"/>
              </a:rPr>
              <a:t>(sing +sing)                                                                 (sing +</a:t>
            </a:r>
            <a:r>
              <a:rPr lang="en-US" sz="2400" dirty="0" err="1">
                <a:latin typeface="TimesNewRomanPSMT"/>
              </a:rPr>
              <a:t>plur</a:t>
            </a:r>
            <a:r>
              <a:rPr lang="en-US" sz="2400" dirty="0">
                <a:latin typeface="TimesNewRomanPSMT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NewRomanPSMT"/>
              </a:rPr>
              <a:t>(2) </a:t>
            </a:r>
            <a:r>
              <a:rPr lang="en-US" sz="2400" dirty="0">
                <a:solidFill>
                  <a:srgbClr val="002060"/>
                </a:solidFill>
                <a:latin typeface="TimesNewRomanPSMT"/>
              </a:rPr>
              <a:t>The windows are open</a:t>
            </a:r>
            <a:r>
              <a:rPr lang="en-US" sz="2400" dirty="0">
                <a:latin typeface="TimesNewRomanPSMT"/>
              </a:rPr>
              <a:t>                                    (</a:t>
            </a:r>
            <a:r>
              <a:rPr lang="en-US" sz="2400" i="1" dirty="0">
                <a:latin typeface="TimesNewRomanPSMT"/>
              </a:rPr>
              <a:t>4) *The windows is open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TimesNewRomanPSMT"/>
              </a:rPr>
              <a:t>   (</a:t>
            </a:r>
            <a:r>
              <a:rPr lang="en-US" sz="2400" dirty="0" err="1">
                <a:latin typeface="TimesNewRomanPSMT"/>
              </a:rPr>
              <a:t>plur</a:t>
            </a:r>
            <a:r>
              <a:rPr lang="en-US" sz="2400" dirty="0">
                <a:latin typeface="TimesNewRomanPSMT"/>
              </a:rPr>
              <a:t> +</a:t>
            </a:r>
            <a:r>
              <a:rPr lang="en-US" sz="2400" dirty="0" err="1">
                <a:latin typeface="TimesNewRomanPSMT"/>
              </a:rPr>
              <a:t>plur</a:t>
            </a:r>
            <a:r>
              <a:rPr lang="en-US" sz="2400" dirty="0">
                <a:latin typeface="TimesNewRomanPSMT"/>
              </a:rPr>
              <a:t>)                                                                      (</a:t>
            </a:r>
            <a:r>
              <a:rPr lang="en-US" sz="2400" dirty="0" err="1">
                <a:latin typeface="TimesNewRomanPSMT"/>
              </a:rPr>
              <a:t>plur</a:t>
            </a:r>
            <a:r>
              <a:rPr lang="en-US" sz="2400" dirty="0">
                <a:latin typeface="TimesNewRomanPSMT"/>
              </a:rPr>
              <a:t> + sing)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1400" dirty="0">
              <a:solidFill>
                <a:srgbClr val="FF0000"/>
              </a:solidFill>
              <a:latin typeface="TimesNewRomanPSMT"/>
            </a:endParaRPr>
          </a:p>
          <a:p>
            <a:pPr marL="0" indent="0" algn="r">
              <a:buNone/>
            </a:pPr>
            <a:r>
              <a:rPr lang="en-US" sz="2000" b="1" i="1" u="none" strike="noStrike" baseline="0" dirty="0">
                <a:solidFill>
                  <a:srgbClr val="002060"/>
                </a:solidFill>
                <a:latin typeface="TimesNewRomanPS-ItalicMT"/>
              </a:rPr>
              <a:t>(</a:t>
            </a:r>
            <a:r>
              <a:rPr lang="en-US" sz="2000" b="1" i="1" u="none" strike="noStrike" baseline="0" dirty="0" err="1">
                <a:solidFill>
                  <a:srgbClr val="002060"/>
                </a:solidFill>
                <a:latin typeface="TimesNewRomanPS-ItalicMT"/>
              </a:rPr>
              <a:t>Qurik</a:t>
            </a:r>
            <a:r>
              <a:rPr lang="en-US" sz="2000" b="1" i="1" u="none" strike="noStrike" baseline="0" dirty="0">
                <a:solidFill>
                  <a:srgbClr val="002060"/>
                </a:solidFill>
                <a:latin typeface="TimesNewRomanPS-ItalicMT"/>
              </a:rPr>
              <a:t> &amp; Greenbau</a:t>
            </a:r>
            <a:r>
              <a:rPr lang="en-US" sz="2000" b="1" i="1" dirty="0">
                <a:solidFill>
                  <a:srgbClr val="002060"/>
                </a:solidFill>
                <a:latin typeface="TimesNewRomanPS-ItalicMT"/>
              </a:rPr>
              <a:t>m, 1972:163) </a:t>
            </a:r>
            <a:endParaRPr lang="en-US" b="1" i="0" u="none" strike="noStrike" baseline="0" dirty="0">
              <a:solidFill>
                <a:srgbClr val="002060"/>
              </a:solidFill>
              <a:latin typeface="TimesNewRomanPSM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A7BDA-A984-47FB-A1D7-513CBD31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Concord in English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2BCDD-F293-4620-A802-D3F15163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1D97A-8651-469E-AB94-948C53FC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FEF39-26B4-44B6-83DF-AB371C187A7D}"/>
              </a:ext>
            </a:extLst>
          </p:cNvPr>
          <p:cNvSpPr txBox="1"/>
          <p:nvPr/>
        </p:nvSpPr>
        <p:spPr>
          <a:xfrm>
            <a:off x="380999" y="2544679"/>
            <a:ext cx="116447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7. Concord involving {either ...) or is illustrated as follows: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Either</a:t>
            </a:r>
            <a:r>
              <a:rPr lang="en-US" sz="2400" b="1" dirty="0">
                <a:solidFill>
                  <a:srgbClr val="00B050"/>
                </a:solidFill>
              </a:rPr>
              <a:t> the Mayor </a:t>
            </a:r>
            <a:r>
              <a:rPr lang="en-US" sz="2400" b="1" dirty="0">
                <a:solidFill>
                  <a:srgbClr val="FF0000"/>
                </a:solidFill>
              </a:rPr>
              <a:t>or</a:t>
            </a:r>
            <a:r>
              <a:rPr lang="en-US" sz="2400" b="1" dirty="0">
                <a:solidFill>
                  <a:srgbClr val="00B050"/>
                </a:solidFill>
              </a:rPr>
              <a:t> his deputy </a:t>
            </a:r>
            <a:r>
              <a:rPr lang="en-US" sz="2400" b="1" dirty="0">
                <a:solidFill>
                  <a:srgbClr val="FF0000"/>
                </a:solidFill>
              </a:rPr>
              <a:t>is</a:t>
            </a:r>
            <a:r>
              <a:rPr lang="en-US" sz="2400" b="1" dirty="0">
                <a:solidFill>
                  <a:srgbClr val="00B050"/>
                </a:solidFill>
              </a:rPr>
              <a:t> bound to come [1]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Either </a:t>
            </a:r>
            <a:r>
              <a:rPr lang="en-US" sz="2400" b="1" dirty="0">
                <a:solidFill>
                  <a:srgbClr val="0070C0"/>
                </a:solidFill>
              </a:rPr>
              <a:t>the strikers </a:t>
            </a:r>
            <a:r>
              <a:rPr lang="en-US" sz="2400" b="1" dirty="0">
                <a:solidFill>
                  <a:srgbClr val="FF0000"/>
                </a:solidFill>
              </a:rPr>
              <a:t>or</a:t>
            </a:r>
            <a:r>
              <a:rPr lang="en-US" sz="2400" b="1" dirty="0">
                <a:solidFill>
                  <a:srgbClr val="0070C0"/>
                </a:solidFill>
              </a:rPr>
              <a:t> the bosses </a:t>
            </a:r>
            <a:r>
              <a:rPr lang="en-US" sz="2400" b="1" dirty="0">
                <a:solidFill>
                  <a:srgbClr val="FF0000"/>
                </a:solidFill>
              </a:rPr>
              <a:t>have</a:t>
            </a:r>
            <a:r>
              <a:rPr lang="en-US" sz="2400" b="1" dirty="0">
                <a:solidFill>
                  <a:srgbClr val="0070C0"/>
                </a:solidFill>
              </a:rPr>
              <a:t> misunderstood [2]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u="sng" dirty="0">
                <a:solidFill>
                  <a:srgbClr val="FF0000"/>
                </a:solidFill>
              </a:rPr>
              <a:t>Either </a:t>
            </a:r>
            <a:r>
              <a:rPr lang="en-US" sz="2400" b="1" i="1" u="sng" dirty="0">
                <a:solidFill>
                  <a:srgbClr val="0070C0"/>
                </a:solidFill>
              </a:rPr>
              <a:t>your brakes </a:t>
            </a:r>
            <a:r>
              <a:rPr lang="en-US" sz="2400" b="1" i="1" u="sng" dirty="0">
                <a:solidFill>
                  <a:srgbClr val="FF0000"/>
                </a:solidFill>
              </a:rPr>
              <a:t>or</a:t>
            </a:r>
            <a:r>
              <a:rPr lang="en-US" sz="2400" b="1" i="1" u="sng" dirty="0">
                <a:solidFill>
                  <a:srgbClr val="0070C0"/>
                </a:solidFill>
              </a:rPr>
              <a:t> your eyesight </a:t>
            </a:r>
            <a:r>
              <a:rPr lang="en-US" sz="2400" b="1" i="1" u="sng" dirty="0">
                <a:solidFill>
                  <a:srgbClr val="FF0000"/>
                </a:solidFill>
              </a:rPr>
              <a:t>is </a:t>
            </a:r>
            <a:r>
              <a:rPr lang="en-US" sz="2400" b="1" i="1" u="sng" dirty="0">
                <a:solidFill>
                  <a:srgbClr val="0070C0"/>
                </a:solidFill>
              </a:rPr>
              <a:t>at fault [3] (</a:t>
            </a:r>
            <a:r>
              <a:rPr lang="en-US" sz="2400" b="1" i="1" u="sng" dirty="0">
                <a:solidFill>
                  <a:srgbClr val="FF0000"/>
                </a:solidFill>
              </a:rPr>
              <a:t>neither singular nor plural seeming right.)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Either</a:t>
            </a:r>
            <a:r>
              <a:rPr lang="en-US" sz="2400" b="1" dirty="0">
                <a:solidFill>
                  <a:srgbClr val="0070C0"/>
                </a:solidFill>
              </a:rPr>
              <a:t> your eyesight </a:t>
            </a:r>
            <a:r>
              <a:rPr lang="en-US" sz="2400" b="1" dirty="0">
                <a:solidFill>
                  <a:srgbClr val="FF0000"/>
                </a:solidFill>
              </a:rPr>
              <a:t>or</a:t>
            </a:r>
            <a:r>
              <a:rPr lang="en-US" sz="2400" b="1" dirty="0">
                <a:solidFill>
                  <a:srgbClr val="0070C0"/>
                </a:solidFill>
              </a:rPr>
              <a:t> your brakes </a:t>
            </a:r>
            <a:r>
              <a:rPr lang="en-US" sz="2400" b="1" dirty="0">
                <a:solidFill>
                  <a:srgbClr val="FF0000"/>
                </a:solidFill>
              </a:rPr>
              <a:t>are</a:t>
            </a:r>
            <a:r>
              <a:rPr lang="en-US" sz="2400" b="1" dirty="0">
                <a:solidFill>
                  <a:srgbClr val="0070C0"/>
                </a:solidFill>
              </a:rPr>
              <a:t> at fault (Proximity)</a:t>
            </a:r>
          </a:p>
        </p:txBody>
      </p:sp>
    </p:spTree>
    <p:extLst>
      <p:ext uri="{BB962C8B-B14F-4D97-AF65-F5344CB8AC3E}">
        <p14:creationId xmlns:p14="http://schemas.microsoft.com/office/powerpoint/2010/main" val="17927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8F1B-9E9C-4A83-ADA9-92CFE59D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56" y="75668"/>
            <a:ext cx="10515600" cy="119725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Other Types of Concord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179C-CA1B-46E1-899D-ED1CC26C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76" y="1061634"/>
            <a:ext cx="11104536" cy="4930284"/>
          </a:xfrm>
        </p:spPr>
        <p:txBody>
          <a:bodyPr>
            <a:normAutofit fontScale="92500" lnSpcReduction="20000"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+mj-lt"/>
              </a:rPr>
              <a:t>S U B J E C T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pt-BR" sz="2400" b="1" dirty="0">
                <a:solidFill>
                  <a:srgbClr val="00B050"/>
                </a:solidFill>
                <a:latin typeface="+mj-lt"/>
              </a:rPr>
              <a:t> C O M P L E M E N T C O N C O R D</a:t>
            </a:r>
          </a:p>
          <a:p>
            <a:pPr algn="l"/>
            <a:r>
              <a:rPr lang="en-US" sz="2400" b="0" i="0" u="none" strike="noStrike" baseline="0" dirty="0">
                <a:solidFill>
                  <a:srgbClr val="C00000"/>
                </a:solidFill>
                <a:latin typeface="+mj-lt"/>
              </a:rPr>
              <a:t>Subject-complement concord of number (but not of person) exists between S and C in clauses of type </a:t>
            </a:r>
            <a:r>
              <a:rPr lang="en-US" sz="2400" b="0" i="1" u="none" strike="noStrike" baseline="0" dirty="0">
                <a:solidFill>
                  <a:srgbClr val="C00000"/>
                </a:solidFill>
                <a:latin typeface="+mj-lt"/>
              </a:rPr>
              <a:t>SV C ;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+mj-lt"/>
              </a:rPr>
              <a:t>thus: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algn="l"/>
            <a:endParaRPr lang="en-US" sz="2400" b="1" dirty="0">
              <a:solidFill>
                <a:srgbClr val="C00000"/>
              </a:solidFill>
              <a:latin typeface="+mj-lt"/>
            </a:endParaRPr>
          </a:p>
          <a:p>
            <a:pPr marL="0" indent="0" algn="l">
              <a:buNone/>
            </a:pPr>
            <a:endParaRPr lang="en-US" sz="2400" b="1" dirty="0">
              <a:solidFill>
                <a:srgbClr val="C00000"/>
              </a:solidFill>
              <a:latin typeface="+mj-lt"/>
            </a:endParaRPr>
          </a:p>
          <a:p>
            <a:pPr algn="l"/>
            <a:r>
              <a:rPr lang="en-US" sz="2400" b="1" dirty="0">
                <a:solidFill>
                  <a:srgbClr val="0070C0"/>
                </a:solidFill>
                <a:latin typeface="+mj-lt"/>
              </a:rPr>
              <a:t>This type of concord arises naturally from the denotative equivalence in the intensive relationship.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  <a:latin typeface="+mj-lt"/>
              </a:rPr>
              <a:t>Exceptions: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</a:pPr>
            <a:r>
              <a:rPr lang="en-US" b="0" i="0" u="sng" strike="noStrike" baseline="0" dirty="0">
                <a:solidFill>
                  <a:srgbClr val="00B050"/>
                </a:solidFill>
                <a:latin typeface="TimesNewRomanPSMT"/>
              </a:rPr>
              <a:t>What we need most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NewRomanPSMT"/>
              </a:rPr>
              <a:t>is</a:t>
            </a:r>
            <a:r>
              <a:rPr lang="en-US" b="0" i="0" u="none" strike="noStrike" baseline="0" dirty="0">
                <a:solidFill>
                  <a:srgbClr val="00B050"/>
                </a:solidFill>
                <a:latin typeface="TimesNewRomanPSMT"/>
              </a:rPr>
              <a:t> book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NewRomanPSMT"/>
              </a:rPr>
              <a:t>s. </a:t>
            </a:r>
            <a:r>
              <a:rPr lang="en-US" dirty="0">
                <a:solidFill>
                  <a:srgbClr val="FF0000"/>
                </a:solidFill>
                <a:latin typeface="TimesNewRomanPSMT"/>
              </a:rPr>
              <a:t>(</a:t>
            </a:r>
            <a:r>
              <a:rPr lang="en-US" b="1" i="0" u="none" strike="noStrike" baseline="0" dirty="0">
                <a:latin typeface="TimesNewRomanPS-BoldMT"/>
              </a:rPr>
              <a:t>the verb in agreement with the complement)</a:t>
            </a:r>
            <a:endParaRPr lang="en-US" b="0" i="0" u="none" strike="noStrike" baseline="0" dirty="0">
              <a:solidFill>
                <a:srgbClr val="FF0000"/>
              </a:solidFill>
              <a:latin typeface="TimesNewRomanPSMT"/>
            </a:endParaRP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</a:pPr>
            <a:r>
              <a:rPr lang="en-US" b="0" i="0" u="none" strike="noStrike" baseline="0" dirty="0">
                <a:latin typeface="TimesNewRomanPSMT"/>
              </a:rPr>
              <a:t>They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NewRomanPSMT"/>
              </a:rPr>
              <a:t>turned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1" i="0" u="sng" strike="noStrike" baseline="0" dirty="0">
                <a:solidFill>
                  <a:srgbClr val="00B0F0"/>
                </a:solidFill>
                <a:latin typeface="TimesNewRomanPSMT"/>
              </a:rPr>
              <a:t>traitor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0" i="1" u="none" strike="noStrike" baseline="0" dirty="0">
                <a:latin typeface="TimesNewRomanPS-ItalicMT"/>
              </a:rPr>
              <a:t>{but </a:t>
            </a:r>
            <a:r>
              <a:rPr lang="en-US" b="0" i="0" u="none" strike="noStrike" baseline="0" dirty="0">
                <a:latin typeface="TimesNewRomanPSMT"/>
              </a:rPr>
              <a:t>They </a:t>
            </a:r>
            <a:r>
              <a:rPr lang="en-US" b="0" i="0" u="sng" strike="noStrike" baseline="0" dirty="0">
                <a:solidFill>
                  <a:srgbClr val="C00000"/>
                </a:solidFill>
                <a:latin typeface="TimesNewRomanPSMT"/>
              </a:rPr>
              <a:t>became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0" i="1" u="sng" strike="noStrike" baseline="0" dirty="0">
                <a:solidFill>
                  <a:srgbClr val="C00000"/>
                </a:solidFill>
                <a:latin typeface="TimesNewRomanPSMT"/>
              </a:rPr>
              <a:t>traitors</a:t>
            </a:r>
            <a:r>
              <a:rPr lang="en-US" b="0" i="0" u="none" strike="noStrike" baseline="0" dirty="0">
                <a:latin typeface="TimesNewRomanPSMT"/>
              </a:rPr>
              <a:t>) (Notional Concord) 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</a:pPr>
            <a:r>
              <a:rPr lang="en-US" b="0" i="0" u="sng" strike="noStrike" baseline="0" dirty="0">
                <a:latin typeface="TimesNewRomanPSMT"/>
              </a:rPr>
              <a:t>Good manners </a:t>
            </a:r>
            <a:r>
              <a:rPr lang="en-US" b="0" i="1" u="none" strike="noStrike" baseline="0" dirty="0">
                <a:latin typeface="TimesNewRomanPSMT"/>
              </a:rPr>
              <a:t>are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1" i="0" u="sng" strike="noStrike" baseline="0" dirty="0">
                <a:solidFill>
                  <a:srgbClr val="C00000"/>
                </a:solidFill>
                <a:latin typeface="TimesNewRomanPSMT"/>
              </a:rPr>
              <a:t>a rarity </a:t>
            </a:r>
            <a:r>
              <a:rPr lang="en-US" b="0" i="0" u="none" strike="noStrike" baseline="0" dirty="0">
                <a:latin typeface="TimesNewRomanPSMT"/>
              </a:rPr>
              <a:t>these days. (Notional Concord) 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</a:pPr>
            <a:r>
              <a:rPr lang="en-US" b="0" i="0" u="sng" strike="noStrike" baseline="0" dirty="0">
                <a:latin typeface="TimesNewRomanPSMT"/>
              </a:rPr>
              <a:t>Good manners </a:t>
            </a:r>
            <a:r>
              <a:rPr lang="en-US" b="0" i="1" u="none" strike="noStrike" baseline="0" dirty="0">
                <a:latin typeface="TimesNewRomanPSMT"/>
              </a:rPr>
              <a:t>is</a:t>
            </a:r>
            <a:r>
              <a:rPr lang="en-US" b="0" i="0" u="none" strike="noStrike" baseline="0" dirty="0">
                <a:latin typeface="TimesNewRomanPSMT"/>
              </a:rPr>
              <a:t> </a:t>
            </a:r>
            <a:r>
              <a:rPr lang="en-US" b="1" i="0" u="sng" strike="noStrike" baseline="0" dirty="0">
                <a:solidFill>
                  <a:srgbClr val="C00000"/>
                </a:solidFill>
                <a:latin typeface="TimesNewRomanPSMT"/>
              </a:rPr>
              <a:t>a rarity </a:t>
            </a:r>
            <a:r>
              <a:rPr lang="en-US" b="0" i="0" u="none" strike="noStrike" baseline="0" dirty="0">
                <a:latin typeface="TimesNewRomanPSMT"/>
              </a:rPr>
              <a:t>these days. </a:t>
            </a:r>
            <a:r>
              <a:rPr lang="en-US" dirty="0">
                <a:solidFill>
                  <a:srgbClr val="FF0000"/>
                </a:solidFill>
                <a:latin typeface="TimesNewRomanPSMT"/>
              </a:rPr>
              <a:t>(</a:t>
            </a:r>
            <a:r>
              <a:rPr lang="en-US" b="1" i="0" u="none" strike="noStrike" baseline="0" dirty="0">
                <a:latin typeface="TimesNewRomanPS-BoldMT"/>
              </a:rPr>
              <a:t>the verb in agreement with the complement)</a:t>
            </a:r>
            <a:endParaRPr lang="en-US" b="0" i="0" u="none" strike="noStrike" baseline="0" dirty="0">
              <a:latin typeface="TimesNewRomanPSM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ED964-C994-4F4A-BCFB-C47BE33AA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F575B-25BF-484E-8DE2-C0045B8E2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1609D-DF1C-45D4-8925-0EADC89B83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2718" y="1801813"/>
            <a:ext cx="7176666" cy="9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7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5471-C2A0-442D-A20A-718A9C5B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Other Types of Concord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7EC58-2B59-410F-9B7B-ADCEB3306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0" u="none" strike="noStrike" baseline="0" dirty="0">
                <a:solidFill>
                  <a:srgbClr val="7030A0"/>
                </a:solidFill>
                <a:latin typeface="TimesNewRomanPS-ItalicMT"/>
              </a:rPr>
              <a:t>Object-Object Complement Concord:</a:t>
            </a:r>
          </a:p>
          <a:p>
            <a:endParaRPr lang="en-US" sz="3600" i="1" dirty="0">
              <a:solidFill>
                <a:srgbClr val="7030A0"/>
              </a:solidFill>
              <a:latin typeface="TimesNewRomanPS-ItalicMT"/>
            </a:endParaRPr>
          </a:p>
          <a:p>
            <a:pPr marL="0" indent="0">
              <a:buNone/>
            </a:pPr>
            <a:r>
              <a:rPr lang="en-US" sz="3600" b="0" i="1" u="none" strike="noStrike" baseline="0" dirty="0">
                <a:solidFill>
                  <a:srgbClr val="C00000"/>
                </a:solidFill>
                <a:latin typeface="TimesNewRomanPS-ItalicMT"/>
              </a:rPr>
              <a:t>  He   </a:t>
            </a:r>
            <a:r>
              <a:rPr lang="en-US" sz="3600" b="0" i="1" u="none" strike="noStrike" baseline="0" dirty="0">
                <a:solidFill>
                  <a:srgbClr val="00B0F0"/>
                </a:solidFill>
                <a:latin typeface="TimesNewRomanPS-ItalicMT"/>
              </a:rPr>
              <a:t>thinks</a:t>
            </a:r>
            <a:r>
              <a:rPr lang="en-US" sz="3600" b="0" i="1" u="none" strike="noStrike" baseline="0" dirty="0">
                <a:solidFill>
                  <a:srgbClr val="C00000"/>
                </a:solidFill>
                <a:latin typeface="TimesNewRomanPS-ItalicMT"/>
              </a:rPr>
              <a:t>  </a:t>
            </a:r>
            <a:r>
              <a:rPr lang="en-US" sz="3600" b="0" i="1" u="sng" strike="noStrike" baseline="0" dirty="0">
                <a:solidFill>
                  <a:srgbClr val="00B050"/>
                </a:solidFill>
                <a:latin typeface="TimesNewRomanPS-ItalicMT"/>
              </a:rPr>
              <a:t>these girls </a:t>
            </a:r>
            <a:r>
              <a:rPr lang="en-US" sz="3600" b="0" i="1" u="sng" strike="noStrike" baseline="0" dirty="0">
                <a:solidFill>
                  <a:srgbClr val="C00000"/>
                </a:solidFill>
                <a:latin typeface="TimesNewRomanPS-ItalicMT"/>
              </a:rPr>
              <a:t>the best actors</a:t>
            </a:r>
            <a:r>
              <a:rPr lang="en-US" sz="3600" b="0" i="1" u="none" strike="noStrike" baseline="0" dirty="0">
                <a:solidFill>
                  <a:srgbClr val="00B050"/>
                </a:solidFill>
                <a:latin typeface="TimesNewRomanPS-ItalicMT"/>
              </a:rPr>
              <a:t>.(SVOC)</a:t>
            </a:r>
            <a:endParaRPr lang="en-US" sz="3600" b="0" i="0" u="none" strike="noStrike" baseline="0" dirty="0">
              <a:solidFill>
                <a:srgbClr val="00B050"/>
              </a:solidFill>
              <a:latin typeface="TimesNewRomanPSMT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C00000"/>
                </a:solidFill>
                <a:latin typeface="Sitka Text" panose="02000505000000020004" pitchFamily="2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Sitka Text" panose="02000505000000020004" pitchFamily="2" charset="0"/>
              </a:rPr>
              <a:t>(Subj.)</a:t>
            </a:r>
            <a:r>
              <a:rPr lang="en-US" sz="2000" dirty="0">
                <a:solidFill>
                  <a:srgbClr val="00B0F0"/>
                </a:solidFill>
                <a:latin typeface="Sitka Text" panose="02000505000000020004" pitchFamily="2" charset="0"/>
              </a:rPr>
              <a:t>      (V)        </a:t>
            </a:r>
            <a:r>
              <a:rPr lang="en-US" sz="2000" dirty="0">
                <a:solidFill>
                  <a:srgbClr val="7030A0"/>
                </a:solidFill>
                <a:latin typeface="Sitka Text" panose="02000505000000020004" pitchFamily="2" charset="0"/>
              </a:rPr>
              <a:t>(Object)                </a:t>
            </a:r>
            <a:r>
              <a:rPr lang="en-US" sz="2000" b="0" i="0" u="none" strike="noStrike" baseline="0" dirty="0">
                <a:solidFill>
                  <a:srgbClr val="7030A0"/>
                </a:solidFill>
                <a:latin typeface="Sitka Text" panose="02000505000000020004" pitchFamily="2" charset="0"/>
              </a:rPr>
              <a:t>Object Complement </a:t>
            </a:r>
            <a:endParaRPr lang="en-US" sz="2400" dirty="0">
              <a:solidFill>
                <a:srgbClr val="7030A0"/>
              </a:solidFill>
              <a:latin typeface="Sitka Text" panose="02000505000000020004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C3B75-097B-433C-AA6D-291ADB236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9F389-CF5E-4B64-8C50-EFED8F236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5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35D7-623E-4A2D-9202-BBC37D75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02"/>
            <a:ext cx="10515600" cy="1325880"/>
          </a:xfrm>
        </p:spPr>
        <p:txBody>
          <a:bodyPr/>
          <a:lstStyle/>
          <a:p>
            <a:pPr algn="l"/>
            <a:r>
              <a:rPr lang="pt-BR" sz="1800" b="1" i="0" u="none" strike="noStrike" baseline="0" dirty="0">
                <a:solidFill>
                  <a:srgbClr val="C00000"/>
                </a:solidFill>
                <a:latin typeface="TimesNewRomanPS-BoldMT"/>
              </a:rPr>
              <a:t>S U B J E C T </a:t>
            </a:r>
            <a:r>
              <a:rPr lang="pt-BR" sz="1800" b="1" i="0" u="none" strike="noStrike" baseline="0" dirty="0">
                <a:solidFill>
                  <a:srgbClr val="00B050"/>
                </a:solidFill>
                <a:latin typeface="TimesNewRomanPS-BoldMT"/>
              </a:rPr>
              <a:t>- </a:t>
            </a:r>
            <a:r>
              <a:rPr lang="pt-BR" sz="1800" b="1" i="0" u="none" strike="noStrike" baseline="0" dirty="0">
                <a:solidFill>
                  <a:srgbClr val="0070C0"/>
                </a:solidFill>
                <a:latin typeface="TimesNewRomanPS-BoldMT"/>
              </a:rPr>
              <a:t>O B J E C T   </a:t>
            </a:r>
            <a:r>
              <a:rPr lang="pt-BR" sz="1800" b="1" i="0" u="none" strike="noStrike" baseline="0" dirty="0">
                <a:solidFill>
                  <a:srgbClr val="00B050"/>
                </a:solidFill>
                <a:latin typeface="TimesNewRomanPS-BoldMT"/>
              </a:rPr>
              <a:t>C O N C O R 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041BA-D935-4683-AE93-991B025C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881"/>
            <a:ext cx="10832024" cy="4615631"/>
          </a:xfrm>
        </p:spPr>
        <p:txBody>
          <a:bodyPr>
            <a:noAutofit/>
          </a:bodyPr>
          <a:lstStyle/>
          <a:p>
            <a:r>
              <a:rPr lang="en-US" sz="2400" b="0" i="0" u="none" strike="noStrike" baseline="0" dirty="0">
                <a:solidFill>
                  <a:srgbClr val="C00000"/>
                </a:solidFill>
                <a:latin typeface="TimesNewRomanPSMT"/>
              </a:rPr>
              <a:t>Subject-object</a:t>
            </a:r>
            <a:r>
              <a:rPr lang="en-US" sz="2400" b="0" i="0" u="none" strike="noStrike" baseline="0" dirty="0">
                <a:latin typeface="TimesNewRomanPSMT"/>
              </a:rPr>
              <a:t> concord o f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NewRomanPSMT"/>
              </a:rPr>
              <a:t>number</a:t>
            </a:r>
            <a:r>
              <a:rPr lang="en-US" sz="2400" b="0" i="0" u="none" strike="noStrike" baseline="0" dirty="0">
                <a:latin typeface="TimesNewRomanPSMT"/>
              </a:rPr>
              <a:t>,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NewRomanPSMT"/>
              </a:rPr>
              <a:t>person</a:t>
            </a:r>
            <a:r>
              <a:rPr lang="en-US" sz="2400" b="0" i="0" u="none" strike="noStrike" baseline="0" dirty="0">
                <a:latin typeface="TimesNewRomanPSMT"/>
              </a:rPr>
              <a:t>, and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NewRomanPSMT"/>
              </a:rPr>
              <a:t>gender </a:t>
            </a:r>
            <a:r>
              <a:rPr lang="en-US" sz="2400" b="0" i="0" u="none" strike="noStrike" baseline="0" dirty="0">
                <a:latin typeface="TimesNewRomanPSMT"/>
              </a:rPr>
              <a:t>is necessary where the second element is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NewRomanPSMT"/>
              </a:rPr>
              <a:t>a reflexive </a:t>
            </a:r>
            <a:r>
              <a:rPr lang="pt-BR" sz="2400" b="0" i="0" u="none" strike="noStrike" baseline="0" dirty="0">
                <a:solidFill>
                  <a:srgbClr val="FF0000"/>
                </a:solidFill>
                <a:latin typeface="TimesNewRomanPSMT"/>
              </a:rPr>
              <a:t>pronoun</a:t>
            </a:r>
            <a:r>
              <a:rPr lang="pt-BR" sz="2400" b="0" i="0" u="none" strike="noStrike" baseline="0" dirty="0">
                <a:latin typeface="TimesNewRomanPSMT"/>
              </a:rPr>
              <a:t> :</a:t>
            </a:r>
          </a:p>
          <a:p>
            <a:pPr marL="0" indent="0" algn="ctr">
              <a:buNone/>
            </a:pPr>
            <a:r>
              <a:rPr lang="en-US" sz="2400" b="0" i="1" u="none" strike="noStrike" baseline="0" dirty="0">
                <a:solidFill>
                  <a:srgbClr val="C00000"/>
                </a:solidFill>
                <a:latin typeface="TimesNewRomanPS-ItalicMT"/>
              </a:rPr>
              <a:t>He</a:t>
            </a:r>
            <a:r>
              <a:rPr lang="en-US" sz="2400" b="0" i="1" u="none" strike="noStrike" baseline="0" dirty="0">
                <a:solidFill>
                  <a:srgbClr val="002060"/>
                </a:solidFill>
                <a:latin typeface="TimesNewRomanPS-ItalicMT"/>
              </a:rPr>
              <a:t> 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TimesNewRomanPSMT"/>
              </a:rPr>
              <a:t>injured </a:t>
            </a:r>
            <a:r>
              <a:rPr lang="en-US" sz="2400" b="0" i="1" u="none" strike="noStrike" baseline="0" dirty="0">
                <a:solidFill>
                  <a:srgbClr val="C00000"/>
                </a:solidFill>
                <a:latin typeface="TimesNewRomanPS-ItalicMT"/>
              </a:rPr>
              <a:t>himself</a:t>
            </a:r>
            <a:r>
              <a:rPr lang="en-US" sz="2400" b="0" i="1" u="none" strike="noStrike" baseline="0" dirty="0">
                <a:solidFill>
                  <a:srgbClr val="002060"/>
                </a:solidFill>
                <a:latin typeface="TimesNewRomanPS-ItalicMT"/>
              </a:rPr>
              <a:t> 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TimesNewRomanPSMT"/>
              </a:rPr>
              <a:t>in the leg</a:t>
            </a:r>
          </a:p>
          <a:p>
            <a:pPr marL="0" indent="0" algn="ctr">
              <a:buNone/>
            </a:pPr>
            <a:r>
              <a:rPr lang="en-US" sz="2400" b="0" i="1" u="none" strike="noStrike" baseline="0" dirty="0">
                <a:solidFill>
                  <a:srgbClr val="C00000"/>
                </a:solidFill>
                <a:latin typeface="TimesNewRomanPS-ItalicMT"/>
              </a:rPr>
              <a:t>You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NewRomanPSMT"/>
              </a:rPr>
              <a:t>should give </a:t>
            </a:r>
            <a:r>
              <a:rPr lang="en-US" sz="2400" b="0" i="1" u="none" strike="noStrike" baseline="0" dirty="0">
                <a:solidFill>
                  <a:srgbClr val="C00000"/>
                </a:solidFill>
                <a:latin typeface="TimesNewRomanPS-ItalicMT"/>
              </a:rPr>
              <a:t>yourself</a:t>
            </a:r>
            <a:r>
              <a:rPr lang="en-US" sz="2400" b="0" i="1" u="none" strike="noStrike" baseline="0" dirty="0">
                <a:latin typeface="TimesNewRomanPS-ItalicMT"/>
              </a:rPr>
              <a:t>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NewRomanPSMT"/>
              </a:rPr>
              <a:t>another chance.</a:t>
            </a:r>
            <a:endParaRPr lang="en-US" sz="2400" dirty="0">
              <a:solidFill>
                <a:srgbClr val="00B050"/>
              </a:solidFill>
              <a:latin typeface="TimesNewRomanPSMT"/>
            </a:endParaRPr>
          </a:p>
          <a:p>
            <a:r>
              <a:rPr lang="en-US" sz="2400" b="0" i="0" u="none" strike="noStrike" baseline="0" dirty="0">
                <a:solidFill>
                  <a:srgbClr val="7030A0"/>
                </a:solidFill>
                <a:latin typeface="TimesNewRomanPSMT"/>
              </a:rPr>
              <a:t>The reflexive pronoun occurs in other functions </a:t>
            </a:r>
            <a:r>
              <a:rPr lang="en-US" sz="2400" b="0" i="1" u="none" strike="noStrike" baseline="0" dirty="0">
                <a:solidFill>
                  <a:srgbClr val="7030A0"/>
                </a:solidFill>
                <a:latin typeface="TimesNewRomanPS-ItalicMT"/>
              </a:rPr>
              <a:t>{</a:t>
            </a:r>
            <a:r>
              <a:rPr lang="en-US" sz="2400" b="0" i="1" u="none" strike="noStrike" baseline="0" dirty="0" err="1">
                <a:solidFill>
                  <a:srgbClr val="7030A0"/>
                </a:solidFill>
                <a:latin typeface="TimesNewRomanPS-ItalicMT"/>
              </a:rPr>
              <a:t>eg</a:t>
            </a:r>
            <a:r>
              <a:rPr lang="en-US" sz="2400" b="0" i="1" u="none" strike="noStrike" baseline="0" dirty="0"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en-US" sz="2400" b="0" i="0" u="none" strike="noStrike" baseline="0" dirty="0">
                <a:solidFill>
                  <a:srgbClr val="7030A0"/>
                </a:solidFill>
                <a:latin typeface="TimesNewRomanPSMT"/>
              </a:rPr>
              <a:t>as prepositional complement), or when the reflexive genitive </a:t>
            </a:r>
            <a:r>
              <a:rPr lang="en-US" sz="2400" b="0" i="1" u="none" strike="noStrike" baseline="0" dirty="0">
                <a:solidFill>
                  <a:srgbClr val="7030A0"/>
                </a:solidFill>
                <a:latin typeface="TimesNewRomanPS-ItalicMT"/>
              </a:rPr>
              <a:t>his own, </a:t>
            </a:r>
            <a:r>
              <a:rPr lang="en-US" sz="2400" b="0" i="0" u="none" strike="noStrike" baseline="0" dirty="0" err="1">
                <a:solidFill>
                  <a:srgbClr val="7030A0"/>
                </a:solidFill>
                <a:latin typeface="TimesNewRomanPSMT"/>
              </a:rPr>
              <a:t>etc</a:t>
            </a:r>
            <a:r>
              <a:rPr lang="en-US" sz="2400" b="0" i="0" u="none" strike="noStrike" baseline="0" dirty="0">
                <a:solidFill>
                  <a:srgbClr val="7030A0"/>
                </a:solidFill>
                <a:latin typeface="TimesNewRomanPSMT"/>
              </a:rPr>
              <a:t> is used:</a:t>
            </a:r>
          </a:p>
          <a:p>
            <a:pPr algn="ctr"/>
            <a:r>
              <a:rPr lang="en-US" sz="2400" b="0" i="0" u="none" strike="noStrike" baseline="0" dirty="0">
                <a:solidFill>
                  <a:srgbClr val="C00000"/>
                </a:solidFill>
                <a:latin typeface="TimesNewRomanPSMT"/>
              </a:rPr>
              <a:t>She’s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NewRomanPSMT"/>
              </a:rPr>
              <a:t> making a sweater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TimesNewRomanPSMT"/>
              </a:rPr>
              <a:t>for herself. (Prepositional complement).</a:t>
            </a:r>
          </a:p>
          <a:p>
            <a:pPr algn="ctr"/>
            <a:r>
              <a:rPr lang="en-US" sz="2400" b="0" i="0" u="none" strike="noStrike" baseline="0" dirty="0">
                <a:solidFill>
                  <a:srgbClr val="C00000"/>
                </a:solidFill>
                <a:latin typeface="TimesNewRomanPSMT"/>
              </a:rPr>
              <a:t>They’re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NewRomanPSMT"/>
              </a:rPr>
              <a:t> ruining </a:t>
            </a:r>
            <a:r>
              <a:rPr lang="en-US" sz="2400" b="0" i="0" u="none" strike="noStrike" baseline="0" dirty="0">
                <a:solidFill>
                  <a:srgbClr val="C00000"/>
                </a:solidFill>
                <a:latin typeface="TimesNewRomanPSMT"/>
              </a:rPr>
              <a:t>their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NewRomanPSMT"/>
              </a:rPr>
              <a:t> </a:t>
            </a:r>
            <a:r>
              <a:rPr lang="en-US" sz="2400" b="0" i="0" u="sng" strike="noStrike" baseline="0" dirty="0">
                <a:solidFill>
                  <a:srgbClr val="7030A0"/>
                </a:solidFill>
                <a:latin typeface="TimesNewRomanPSMT"/>
              </a:rPr>
              <a:t>own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NewRomanPSMT"/>
              </a:rPr>
              <a:t> chances. (Reflexive genitive)</a:t>
            </a:r>
          </a:p>
          <a:p>
            <a:endParaRPr lang="en-US" sz="2400" dirty="0">
              <a:solidFill>
                <a:srgbClr val="00B050"/>
              </a:solidFill>
              <a:latin typeface="TimesNewRomanPSMT"/>
            </a:endParaRPr>
          </a:p>
          <a:p>
            <a:r>
              <a:rPr lang="en-US" sz="2400" b="0" i="1" u="none" strike="noStrike" baseline="0" dirty="0">
                <a:solidFill>
                  <a:srgbClr val="0070C0"/>
                </a:solidFill>
                <a:latin typeface="TimesNewRomanPS-ItalicMT"/>
              </a:rPr>
              <a:t>In British English, collective noun subjects permit plural concord:</a:t>
            </a:r>
          </a:p>
          <a:p>
            <a:pPr marL="0" indent="0" algn="ctr">
              <a:buNone/>
            </a:pPr>
            <a:r>
              <a:rPr lang="en-US" sz="2400" b="0" i="1" u="none" strike="noStrike" baseline="0" dirty="0">
                <a:solidFill>
                  <a:srgbClr val="C00000"/>
                </a:solidFill>
                <a:latin typeface="TimesNewRomanPS-ItalicMT"/>
              </a:rPr>
              <a:t>The navy</a:t>
            </a:r>
            <a:r>
              <a:rPr lang="en-US" sz="2400" b="0" i="1" u="none" strike="noStrike" baseline="0" dirty="0">
                <a:solidFill>
                  <a:srgbClr val="0070C0"/>
                </a:solidFill>
                <a:latin typeface="TimesNewRomanPS-ItalicMT"/>
              </a:rPr>
              <a:t> congratulated </a:t>
            </a:r>
            <a:r>
              <a:rPr lang="en-US" sz="2400" b="0" i="1" u="none" strike="noStrike" baseline="0" dirty="0">
                <a:solidFill>
                  <a:srgbClr val="C00000"/>
                </a:solidFill>
                <a:latin typeface="TimesNewRomanPS-ItalicMT"/>
              </a:rPr>
              <a:t>themselves </a:t>
            </a:r>
            <a:r>
              <a:rPr lang="en-US" sz="2400" b="0" i="1" u="none" strike="noStrike" baseline="0" dirty="0">
                <a:solidFill>
                  <a:srgbClr val="0070C0"/>
                </a:solidFill>
                <a:latin typeface="TimesNewRomanPS-ItalicMT"/>
              </a:rPr>
              <a:t>on the victory.</a:t>
            </a:r>
            <a:endParaRPr lang="en-US" sz="2400" b="0" i="0" u="none" strike="noStrike" baseline="0" dirty="0">
              <a:solidFill>
                <a:srgbClr val="0070C0"/>
              </a:solidFill>
              <a:latin typeface="TimesNewRomanPSM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4F201-E80C-4295-A595-652BEB69F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55EFC-28D7-4F01-9BE3-84189231C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1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8913-A5C1-4910-931E-17B3B4EA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1800" b="1" i="0" u="none" strike="noStrike" baseline="0" dirty="0">
                <a:solidFill>
                  <a:srgbClr val="C00000"/>
                </a:solidFill>
                <a:latin typeface="TimesNewRomanPS-BoldMT"/>
              </a:rPr>
              <a:t>P R O N O U N  C O N C O R 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3AC5-2294-4DC6-828E-0F1BA143F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941"/>
            <a:ext cx="10669292" cy="437083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Personal pronouns in the 3rd person agree with their antecedents both in number and (with the singular pronouns he, she, and it) in gender:</a:t>
            </a:r>
          </a:p>
          <a:p>
            <a:pPr lvl="1">
              <a:lnSpc>
                <a:spcPct val="150000"/>
              </a:lnSpc>
            </a:pPr>
            <a:r>
              <a:rPr lang="en-US" b="0" i="0" u="none" strike="noStrike" baseline="0" dirty="0">
                <a:solidFill>
                  <a:srgbClr val="C00000"/>
                </a:solidFill>
                <a:latin typeface="TimesNewRomanPSMT"/>
              </a:rPr>
              <a:t>John</a:t>
            </a:r>
            <a:r>
              <a:rPr lang="en-US" b="0" i="0" u="none" strike="noStrike" baseline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en-US" b="0" i="0" u="none" strike="noStrike" baseline="0" dirty="0">
                <a:latin typeface="TimesNewRomanPSMT"/>
              </a:rPr>
              <a:t>hurt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TimesNewRomanPSMT"/>
              </a:rPr>
              <a:t>his</a:t>
            </a:r>
            <a:r>
              <a:rPr lang="en-US" b="0" i="0" u="none" strike="noStrike" baseline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en-US" b="0" i="0" u="none" strike="noStrike" baseline="0" dirty="0">
                <a:latin typeface="TimesNewRomanPSMT"/>
              </a:rPr>
              <a:t>foot.           Compare with = </a:t>
            </a:r>
            <a:r>
              <a:rPr lang="en-US" b="0" i="0" u="none" strike="noStrike" baseline="0" dirty="0">
                <a:solidFill>
                  <a:srgbClr val="002060"/>
                </a:solidFill>
                <a:latin typeface="TimesNewRomanPSMT"/>
              </a:rPr>
              <a:t>  </a:t>
            </a:r>
            <a:r>
              <a:rPr lang="en-US" b="0" i="1" u="none" strike="noStrike" baseline="0" dirty="0">
                <a:solidFill>
                  <a:srgbClr val="C00000"/>
                </a:solidFill>
                <a:latin typeface="TimesNewRomanPS-ItalicMT"/>
              </a:rPr>
              <a:t>John</a:t>
            </a:r>
            <a:r>
              <a:rPr lang="en-US" b="0" i="1" u="none" strike="noStrike" baseline="0" dirty="0">
                <a:solidFill>
                  <a:srgbClr val="002060"/>
                </a:solidFill>
                <a:latin typeface="TimesNewRomanPS-ItalicMT"/>
              </a:rPr>
              <a:t> hurt </a:t>
            </a:r>
            <a:r>
              <a:rPr lang="en-US" b="0" i="1" u="none" strike="noStrike" baseline="0" dirty="0">
                <a:solidFill>
                  <a:srgbClr val="C00000"/>
                </a:solidFill>
                <a:latin typeface="TimesNewRomanPS-ItalicMT"/>
              </a:rPr>
              <a:t>her</a:t>
            </a:r>
            <a:r>
              <a:rPr lang="en-US" b="0" i="1" u="none" strike="noStrike" baseline="0" dirty="0">
                <a:solidFill>
                  <a:srgbClr val="002060"/>
                </a:solidFill>
                <a:latin typeface="TimesNewRomanPS-ItalicMT"/>
              </a:rPr>
              <a:t> foot. </a:t>
            </a:r>
            <a:endParaRPr lang="en-US" b="0" i="0" u="none" strike="noStrike" baseline="0" dirty="0">
              <a:solidFill>
                <a:srgbClr val="002060"/>
              </a:solidFill>
              <a:latin typeface="TimesNewRomanPSMT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b="0" i="0" u="none" strike="noStrike" baseline="0" dirty="0">
                <a:latin typeface="TimesNewRomanPSMT"/>
              </a:rPr>
              <a:t>   </a:t>
            </a:r>
            <a:r>
              <a:rPr lang="en-US" b="0" i="0" u="sng" strike="noStrike" baseline="0" dirty="0">
                <a:solidFill>
                  <a:srgbClr val="002060"/>
                </a:solidFill>
                <a:latin typeface="TimesNewRomanPSMT"/>
              </a:rPr>
              <a:t>John and Beatrice </a:t>
            </a:r>
            <a:r>
              <a:rPr lang="en-US" b="0" i="0" u="none" strike="noStrike" baseline="0" dirty="0">
                <a:latin typeface="TimesNewRomanPSMT"/>
              </a:rPr>
              <a:t>hurt </a:t>
            </a:r>
            <a:r>
              <a:rPr lang="en-US" b="0" i="0" u="sng" strike="noStrike" baseline="0" dirty="0">
                <a:solidFill>
                  <a:srgbClr val="002060"/>
                </a:solidFill>
                <a:latin typeface="TimesNewRomanPSMT"/>
              </a:rPr>
              <a:t>their</a:t>
            </a:r>
            <a:r>
              <a:rPr lang="en-US" b="0" i="0" u="none" strike="noStrike" baseline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en-US" b="0" i="0" u="none" strike="noStrike" baseline="0" dirty="0">
                <a:latin typeface="TimesNewRomanPSMT"/>
              </a:rPr>
              <a:t>feet.</a:t>
            </a:r>
          </a:p>
          <a:p>
            <a:pPr lvl="1">
              <a:lnSpc>
                <a:spcPct val="150000"/>
              </a:lnSpc>
            </a:pPr>
            <a:r>
              <a:rPr lang="en-US" b="0" i="0" u="sng" strike="noStrike" baseline="0" dirty="0">
                <a:solidFill>
                  <a:srgbClr val="C00000"/>
                </a:solidFill>
                <a:latin typeface="TimesNewRomanPSMT"/>
              </a:rPr>
              <a:t>Beatrice</a:t>
            </a:r>
            <a:r>
              <a:rPr lang="en-US" b="0" i="0" u="none" strike="noStrike" baseline="0" dirty="0">
                <a:latin typeface="TimesNewRomanPSMT"/>
              </a:rPr>
              <a:t> hurt </a:t>
            </a:r>
            <a:r>
              <a:rPr lang="en-US" b="0" i="0" u="sng" strike="noStrike" baseline="0" dirty="0">
                <a:solidFill>
                  <a:srgbClr val="C00000"/>
                </a:solidFill>
                <a:latin typeface="TimesNewRomanPSMT"/>
              </a:rPr>
              <a:t>her</a:t>
            </a:r>
            <a:r>
              <a:rPr lang="en-US" b="0" i="0" u="none" strike="noStrike" baseline="0" dirty="0">
                <a:latin typeface="TimesNewRomanPSMT"/>
              </a:rPr>
              <a:t> foot.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latin typeface="TimesNewRomanPSMT"/>
              </a:rPr>
              <a:t>  </a:t>
            </a:r>
            <a:r>
              <a:rPr lang="en-US" b="0" i="0" u="sng" strike="noStrike" baseline="0" dirty="0">
                <a:solidFill>
                  <a:srgbClr val="0070C0"/>
                </a:solidFill>
                <a:latin typeface="TimesNewRomanPSMT"/>
              </a:rPr>
              <a:t>The climbers </a:t>
            </a:r>
            <a:r>
              <a:rPr lang="en-US" b="0" i="0" u="none" strike="noStrike" baseline="0" dirty="0">
                <a:latin typeface="TimesNewRomanPSMT"/>
              </a:rPr>
              <a:t>hurt </a:t>
            </a:r>
            <a:r>
              <a:rPr lang="en-US" b="0" i="0" u="sng" strike="noStrike" baseline="0" dirty="0">
                <a:solidFill>
                  <a:srgbClr val="0070C0"/>
                </a:solidFill>
                <a:latin typeface="TimesNewRomanPSMT"/>
              </a:rPr>
              <a:t>their</a:t>
            </a:r>
            <a:r>
              <a:rPr lang="en-US" b="0" i="0" u="none" strike="noStrike" baseline="0" dirty="0">
                <a:latin typeface="TimesNewRomanPSMT"/>
              </a:rPr>
              <a:t> feet.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4A2CB-B6B5-4E9D-91FA-481333A57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4ECED-AE63-4B85-BCCB-A0D5A2609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6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944D-6B5C-47C8-A568-C15DC3444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41" y="736170"/>
            <a:ext cx="11702959" cy="4429650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B050"/>
                </a:solidFill>
                <a:latin typeface="+mj-lt"/>
              </a:rPr>
              <a:t>English has no sex-neutral 3rd person singular pronoun, and so the plural pronoun </a:t>
            </a:r>
            <a:r>
              <a:rPr lang="en-US" sz="2400" b="0" i="1" u="none" strike="noStrike" baseline="0" dirty="0">
                <a:solidFill>
                  <a:srgbClr val="C00000"/>
                </a:solidFill>
                <a:latin typeface="+mj-lt"/>
              </a:rPr>
              <a:t>they</a:t>
            </a:r>
            <a:r>
              <a:rPr lang="en-US" sz="2400" b="0" i="1" u="none" strike="noStrike" baseline="0" dirty="0">
                <a:solidFill>
                  <a:srgbClr val="00B050"/>
                </a:solidFill>
                <a:latin typeface="+mj-lt"/>
              </a:rPr>
              <a:t> 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+mj-lt"/>
              </a:rPr>
              <a:t>is often used </a:t>
            </a:r>
            <a:r>
              <a:rPr lang="en-US" sz="2400" b="0" i="0" u="sng" strike="noStrike" baseline="0" dirty="0">
                <a:solidFill>
                  <a:srgbClr val="00B050"/>
                </a:solidFill>
                <a:latin typeface="+mj-lt"/>
              </a:rPr>
              <a:t>informally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+mj-lt"/>
              </a:rPr>
              <a:t>, in defiance o f number concord, as a substitute for the indefinite pronouns </a:t>
            </a:r>
            <a:r>
              <a:rPr lang="en-US" sz="3200" b="0" i="0" u="none" strike="noStrike" baseline="0" dirty="0">
                <a:solidFill>
                  <a:srgbClr val="C00000"/>
                </a:solidFill>
                <a:latin typeface="+mj-lt"/>
              </a:rPr>
              <a:t>(</a:t>
            </a:r>
            <a:r>
              <a:rPr lang="en-US" sz="3200" b="0" i="1" u="none" strike="noStrike" baseline="0" dirty="0">
                <a:solidFill>
                  <a:srgbClr val="C00000"/>
                </a:solidFill>
                <a:latin typeface="+mj-lt"/>
              </a:rPr>
              <a:t>everyone, everybody, someone, somebody, anyone, anybody, no one, nobody).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0" i="1" u="none" strike="noStrike" baseline="0" dirty="0">
                <a:solidFill>
                  <a:srgbClr val="C00000"/>
                </a:solidFill>
                <a:latin typeface="TimesNewRomanPS-ItalicMT"/>
              </a:rPr>
              <a:t>Everyone</a:t>
            </a:r>
            <a:r>
              <a:rPr lang="en-US" b="0" i="1" u="none" strike="noStrike" baseline="0" dirty="0"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en-US" b="0" i="0" u="none" strike="noStrike" baseline="0" dirty="0">
                <a:solidFill>
                  <a:srgbClr val="0070C0"/>
                </a:solidFill>
                <a:latin typeface="TimesNewRomanPSMT"/>
              </a:rPr>
              <a:t>thinks </a:t>
            </a:r>
            <a:r>
              <a:rPr lang="en-US" b="0" i="1" u="none" strike="noStrike" baseline="0" dirty="0">
                <a:solidFill>
                  <a:srgbClr val="C00000"/>
                </a:solidFill>
                <a:latin typeface="TimesNewRomanPS-ItalicMT"/>
              </a:rPr>
              <a:t>they</a:t>
            </a:r>
            <a:r>
              <a:rPr lang="en-US" b="0" i="1" u="none" strike="noStrike" baseline="0" dirty="0"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en-US" b="0" i="0" u="none" strike="noStrike" baseline="0" dirty="0">
                <a:solidFill>
                  <a:srgbClr val="0070C0"/>
                </a:solidFill>
                <a:latin typeface="TimesNewRomanPSMT"/>
              </a:rPr>
              <a:t>have the answer. </a:t>
            </a:r>
            <a:r>
              <a:rPr lang="en-US" dirty="0">
                <a:solidFill>
                  <a:srgbClr val="0070C0"/>
                </a:solidFill>
                <a:latin typeface="TimesNewRomanPSMT"/>
              </a:rPr>
              <a:t>= </a:t>
            </a:r>
            <a:r>
              <a:rPr lang="en-US" sz="2000" b="0" i="1" u="none" strike="noStrike" baseline="0" dirty="0">
                <a:solidFill>
                  <a:srgbClr val="00B050"/>
                </a:solidFill>
                <a:latin typeface="TimesNewRomanPS-ItalicMT"/>
              </a:rPr>
              <a:t>Everyone</a:t>
            </a:r>
            <a:r>
              <a:rPr lang="en-US" sz="2000" b="0" i="1" u="none" strike="noStrike" baseline="0" dirty="0">
                <a:solidFill>
                  <a:srgbClr val="C00000"/>
                </a:solidFill>
                <a:latin typeface="TimesNewRomanPS-ItalicMT"/>
              </a:rPr>
              <a:t>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TimesNewRomanPSMT"/>
              </a:rPr>
              <a:t>thinks </a:t>
            </a:r>
            <a:r>
              <a:rPr lang="en-US" sz="2000" b="0" i="1" u="none" strike="noStrike" baseline="0" dirty="0">
                <a:solidFill>
                  <a:srgbClr val="00B050"/>
                </a:solidFill>
                <a:latin typeface="TimesNewRomanPS-ItalicMT"/>
              </a:rPr>
              <a:t>he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TimesNewRomanPSMT"/>
              </a:rPr>
              <a:t>has the answer.</a:t>
            </a:r>
            <a:endParaRPr lang="en-US" sz="3200" dirty="0">
              <a:solidFill>
                <a:srgbClr val="C00000"/>
              </a:solidFill>
              <a:latin typeface="TimesNewRomanPSM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0" i="0" u="none" strike="noStrike" baseline="0" dirty="0">
                <a:solidFill>
                  <a:srgbClr val="0070C0"/>
                </a:solidFill>
                <a:latin typeface="TimesNewRomanPSMT"/>
              </a:rPr>
              <a:t>Has </a:t>
            </a:r>
            <a:r>
              <a:rPr lang="en-US" b="0" i="1" u="none" strike="noStrike" baseline="0" dirty="0">
                <a:solidFill>
                  <a:srgbClr val="C00000"/>
                </a:solidFill>
                <a:latin typeface="TimesNewRomanPS-ItalicMT"/>
              </a:rPr>
              <a:t>anybody</a:t>
            </a:r>
            <a:r>
              <a:rPr lang="en-US" b="0" i="1" u="none" strike="noStrike" baseline="0" dirty="0"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en-US" b="0" i="0" u="none" strike="noStrike" baseline="0" dirty="0">
                <a:solidFill>
                  <a:srgbClr val="0070C0"/>
                </a:solidFill>
                <a:latin typeface="TimesNewRomanPSMT"/>
              </a:rPr>
              <a:t>brought </a:t>
            </a:r>
            <a:r>
              <a:rPr lang="en-US" b="0" i="1" u="none" strike="noStrike" baseline="0" dirty="0">
                <a:solidFill>
                  <a:srgbClr val="C00000"/>
                </a:solidFill>
                <a:latin typeface="TimesNewRomanPS-ItalicMT"/>
              </a:rPr>
              <a:t>their</a:t>
            </a:r>
            <a:r>
              <a:rPr lang="en-US" b="0" i="1" u="none" strike="noStrike" baseline="0" dirty="0"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en-US" b="0" i="0" u="none" strike="noStrike" baseline="0" dirty="0">
                <a:solidFill>
                  <a:srgbClr val="0070C0"/>
                </a:solidFill>
                <a:latin typeface="TimesNewRomanPSMT"/>
              </a:rPr>
              <a:t>camera?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0" i="1" u="none" strike="noStrike" baseline="0" dirty="0">
                <a:solidFill>
                  <a:srgbClr val="C00000"/>
                </a:solidFill>
                <a:latin typeface="TimesNewRomanPS-ItalicMT"/>
              </a:rPr>
              <a:t>No one </a:t>
            </a:r>
            <a:r>
              <a:rPr lang="en-US" b="0" i="0" u="none" strike="noStrike" baseline="0" dirty="0">
                <a:solidFill>
                  <a:srgbClr val="0070C0"/>
                </a:solidFill>
                <a:latin typeface="TimesNewRomanPSMT"/>
              </a:rPr>
              <a:t>could have blamed </a:t>
            </a:r>
            <a:r>
              <a:rPr lang="en-US" b="0" i="1" u="none" strike="noStrike" baseline="0" dirty="0">
                <a:solidFill>
                  <a:srgbClr val="C00000"/>
                </a:solidFill>
                <a:latin typeface="TimesNewRomanPS-ItalicMT"/>
              </a:rPr>
              <a:t>themselves</a:t>
            </a:r>
            <a:r>
              <a:rPr lang="en-US" b="0" i="1" u="none" strike="noStrike" baseline="0" dirty="0"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en-US" b="0" i="0" u="none" strike="noStrike" baseline="0" dirty="0">
                <a:solidFill>
                  <a:srgbClr val="0070C0"/>
                </a:solidFill>
                <a:latin typeface="TimesNewRomanPSMT"/>
              </a:rPr>
              <a:t>for that</a:t>
            </a:r>
            <a:endParaRPr lang="en-US" dirty="0">
              <a:solidFill>
                <a:srgbClr val="0070C0"/>
              </a:solidFill>
              <a:latin typeface="TimesNewRomanPSMT"/>
            </a:endParaRPr>
          </a:p>
          <a:p>
            <a:r>
              <a:rPr lang="en-US" sz="2400" b="0" i="0" u="none" strike="noStrike" baseline="0" dirty="0">
                <a:solidFill>
                  <a:srgbClr val="7030A0"/>
                </a:solidFill>
                <a:latin typeface="+mj-lt"/>
              </a:rPr>
              <a:t>The plural pronoun is a convenient means of avoiding the dilemma of whether to use the </a:t>
            </a:r>
            <a:r>
              <a:rPr lang="en-US" sz="2400" b="0" i="1" u="none" strike="noStrike" baseline="0" dirty="0">
                <a:solidFill>
                  <a:srgbClr val="7030A0"/>
                </a:solidFill>
                <a:latin typeface="+mj-lt"/>
              </a:rPr>
              <a:t>he </a:t>
            </a:r>
            <a:r>
              <a:rPr lang="en-US" sz="2400" b="0" i="0" u="none" strike="noStrike" baseline="0" dirty="0">
                <a:solidFill>
                  <a:srgbClr val="7030A0"/>
                </a:solidFill>
                <a:latin typeface="+mj-lt"/>
              </a:rPr>
              <a:t>or </a:t>
            </a:r>
            <a:r>
              <a:rPr lang="en-US" sz="2400" b="0" i="1" u="none" strike="noStrike" baseline="0" dirty="0">
                <a:solidFill>
                  <a:srgbClr val="7030A0"/>
                </a:solidFill>
                <a:latin typeface="+mj-lt"/>
              </a:rPr>
              <a:t>she </a:t>
            </a:r>
            <a:r>
              <a:rPr lang="en-US" sz="2400" b="0" i="0" u="none" strike="noStrike" baseline="0" dirty="0">
                <a:solidFill>
                  <a:srgbClr val="7030A0"/>
                </a:solidFill>
                <a:latin typeface="+mj-lt"/>
              </a:rPr>
              <a:t>form.</a:t>
            </a:r>
          </a:p>
          <a:p>
            <a:pPr marL="0" indent="0" algn="l">
              <a:buNone/>
            </a:pPr>
            <a:endParaRPr lang="en-US" sz="3600" b="0" i="0" u="none" strike="noStrike" baseline="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0601C-3BF5-4DA9-A059-5D0FF066C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CAA42-D75C-41C5-9414-AAC18B3E9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7218" b="-1"/>
          <a:stretch/>
        </p:blipFill>
        <p:spPr>
          <a:xfrm>
            <a:off x="636498" y="4489500"/>
            <a:ext cx="10919003" cy="1017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10C33A-8D78-4C23-B279-3FB2F3C792B4}"/>
              </a:ext>
            </a:extLst>
          </p:cNvPr>
          <p:cNvSpPr txBox="1"/>
          <p:nvPr/>
        </p:nvSpPr>
        <p:spPr>
          <a:xfrm>
            <a:off x="1356101" y="5771575"/>
            <a:ext cx="87410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C00000"/>
                </a:solidFill>
                <a:latin typeface="TimesNewRomanPSMT"/>
              </a:rPr>
              <a:t>Every student </a:t>
            </a:r>
            <a:r>
              <a:rPr lang="en-US" sz="3200" b="0" i="0" u="none" strike="noStrike" baseline="0" dirty="0">
                <a:solidFill>
                  <a:srgbClr val="00B050"/>
                </a:solidFill>
                <a:latin typeface="TimesNewRomanPSMT"/>
              </a:rPr>
              <a:t>has to make up </a:t>
            </a:r>
            <a:r>
              <a:rPr lang="en-US" sz="3200" b="0" i="1" u="sng" strike="noStrike" baseline="0" dirty="0">
                <a:solidFill>
                  <a:srgbClr val="C00000"/>
                </a:solidFill>
                <a:latin typeface="TimesNewRomanPS-ItalicMT"/>
              </a:rPr>
              <a:t>his</a:t>
            </a:r>
            <a:r>
              <a:rPr lang="en-US" sz="3200" b="0" i="1" u="none" strike="noStrike" baseline="0" dirty="0">
                <a:solidFill>
                  <a:srgbClr val="00B050"/>
                </a:solidFill>
                <a:latin typeface="TimesNewRomanPS-ItalicMT"/>
              </a:rPr>
              <a:t> or </a:t>
            </a:r>
            <a:r>
              <a:rPr lang="en-US" sz="3200" b="0" i="1" u="sng" strike="noStrike" baseline="0" dirty="0">
                <a:solidFill>
                  <a:srgbClr val="C00000"/>
                </a:solidFill>
                <a:latin typeface="TimesNewRomanPS-ItalicMT"/>
              </a:rPr>
              <a:t>her</a:t>
            </a:r>
            <a:r>
              <a:rPr lang="en-US" sz="3200" b="0" i="1" u="none" strike="noStrike" baseline="0" dirty="0">
                <a:solidFill>
                  <a:srgbClr val="00B050"/>
                </a:solidFill>
                <a:latin typeface="TimesNewRomanPS-ItalicMT"/>
              </a:rPr>
              <a:t> </a:t>
            </a:r>
            <a:r>
              <a:rPr lang="en-US" sz="3200" b="0" i="0" u="none" strike="noStrike" baseline="0" dirty="0">
                <a:solidFill>
                  <a:srgbClr val="00B050"/>
                </a:solidFill>
                <a:latin typeface="TimesNewRomanPSMT"/>
              </a:rPr>
              <a:t>own mind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0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368" y="2011680"/>
            <a:ext cx="3877056" cy="284378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Abbas Al-Maliki </a:t>
            </a:r>
            <a:r>
              <a:rPr lang="en-US" dirty="0"/>
              <a:t>​</a:t>
            </a:r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abbas.salih@uobasrah.edu.iq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6B0E-DFF3-41B5-96AD-33449A6D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Concord in English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19E56-F814-426B-AE9E-8A9B68B8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653E4-A427-4C19-B07B-65A3FA56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BB888-762C-409F-8FB6-A297F9B720AA}"/>
              </a:ext>
            </a:extLst>
          </p:cNvPr>
          <p:cNvSpPr txBox="1"/>
          <p:nvPr/>
        </p:nvSpPr>
        <p:spPr>
          <a:xfrm>
            <a:off x="313888" y="2322373"/>
            <a:ext cx="1116225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70C0"/>
                </a:solidFill>
                <a:latin typeface="+mj-lt"/>
              </a:rPr>
              <a:t>B- A clause in the position of subject counts as singular for purposes of concord: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0" i="1" u="sng" strike="noStrike" baseline="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How they got there 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+mj-lt"/>
              </a:rPr>
              <a:t>doesn't</a:t>
            </a:r>
            <a:r>
              <a:rPr lang="en-US" sz="2800" b="1" i="1" u="none" strike="noStrike" baseline="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0" u="none" strike="noStrike" baseline="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concern me</a:t>
            </a:r>
            <a:r>
              <a:rPr lang="en-US" sz="2800" b="0" i="1" u="none" strike="noStrike" baseline="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;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0" i="1" u="none" strike="noStrike" baseline="0" dirty="0">
                <a:solidFill>
                  <a:srgbClr val="0070C0"/>
                </a:solidFill>
                <a:latin typeface="+mj-lt"/>
              </a:rPr>
              <a:t>To treat them as hostages 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+mj-lt"/>
              </a:rPr>
              <a:t>is</a:t>
            </a:r>
            <a:r>
              <a:rPr lang="en-US" sz="2800" b="0" i="1" u="none" strike="noStrike" baseline="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0" u="none" strike="noStrike" baseline="0" dirty="0">
                <a:solidFill>
                  <a:srgbClr val="0070C0"/>
                </a:solidFill>
                <a:latin typeface="+mj-lt"/>
              </a:rPr>
              <a:t>criminal.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b="0" u="none" strike="noStrike" baseline="0" dirty="0">
              <a:solidFill>
                <a:srgbClr val="0070C0"/>
              </a:solidFill>
              <a:latin typeface="+mj-lt"/>
            </a:endParaRPr>
          </a:p>
          <a:p>
            <a:pPr algn="l"/>
            <a:r>
              <a:rPr lang="en-US" sz="2800" b="1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+mj-lt"/>
              </a:rPr>
              <a:t>The same is true of prepositional phrases acting as subject: </a:t>
            </a:r>
          </a:p>
          <a:p>
            <a:pPr algn="l"/>
            <a:r>
              <a:rPr lang="en-US" sz="2800" b="0" i="1" u="none" strike="noStrike" baseline="0" dirty="0">
                <a:solidFill>
                  <a:srgbClr val="FF0000"/>
                </a:solidFill>
                <a:latin typeface="+mj-lt"/>
              </a:rPr>
              <a:t>            -  After the exams </a:t>
            </a:r>
            <a:r>
              <a:rPr lang="en-US" sz="2800" b="0" i="1" u="none" strike="noStrike" baseline="0" dirty="0">
                <a:solidFill>
                  <a:srgbClr val="00B050"/>
                </a:solidFill>
                <a:latin typeface="+mj-lt"/>
              </a:rPr>
              <a:t>is</a:t>
            </a:r>
            <a:r>
              <a:rPr lang="en-US" sz="2800" b="0" i="1" u="none" strike="noStrike" baseline="0" dirty="0">
                <a:latin typeface="+mj-lt"/>
              </a:rPr>
              <a:t> </a:t>
            </a:r>
            <a:r>
              <a:rPr lang="en-US" sz="2800" b="0" i="1" u="none" strike="noStrike" baseline="0" dirty="0">
                <a:solidFill>
                  <a:srgbClr val="C00000"/>
                </a:solidFill>
                <a:latin typeface="+mj-lt"/>
              </a:rPr>
              <a:t>the time to relax. </a:t>
            </a:r>
          </a:p>
          <a:p>
            <a:pPr algn="r"/>
            <a:r>
              <a:rPr lang="en-US" sz="2000" b="1" i="1" u="none" strike="noStrike" baseline="0" dirty="0">
                <a:solidFill>
                  <a:srgbClr val="002060"/>
                </a:solidFill>
                <a:latin typeface="TimesNewRomanPS-ItalicMT"/>
              </a:rPr>
              <a:t>(</a:t>
            </a:r>
            <a:r>
              <a:rPr lang="en-US" sz="2000" b="1" i="1" u="none" strike="noStrike" baseline="0" dirty="0" err="1">
                <a:solidFill>
                  <a:srgbClr val="002060"/>
                </a:solidFill>
                <a:latin typeface="TimesNewRomanPS-ItalicMT"/>
              </a:rPr>
              <a:t>Qurik</a:t>
            </a:r>
            <a:r>
              <a:rPr lang="en-US" sz="2000" b="1" i="1" u="none" strike="noStrike" baseline="0" dirty="0">
                <a:solidFill>
                  <a:srgbClr val="002060"/>
                </a:solidFill>
                <a:latin typeface="TimesNewRomanPS-ItalicMT"/>
              </a:rPr>
              <a:t> &amp; Greenbau</a:t>
            </a:r>
            <a:r>
              <a:rPr lang="en-US" sz="2000" b="1" i="1" dirty="0">
                <a:solidFill>
                  <a:srgbClr val="002060"/>
                </a:solidFill>
                <a:latin typeface="TimesNewRomanPS-ItalicMT"/>
              </a:rPr>
              <a:t>m, 1972:163) </a:t>
            </a:r>
            <a:endParaRPr lang="en-US" sz="2800" b="1" i="0" u="none" strike="noStrike" baseline="0" dirty="0">
              <a:solidFill>
                <a:srgbClr val="002060"/>
              </a:solidFill>
              <a:latin typeface="TimesNewRomanPSMT"/>
            </a:endParaRPr>
          </a:p>
          <a:p>
            <a:pPr algn="r"/>
            <a:endParaRPr lang="en-US" sz="2000" b="0" i="1" u="none" strike="noStrike" baseline="0" dirty="0">
              <a:solidFill>
                <a:srgbClr val="C00000"/>
              </a:solidFill>
              <a:latin typeface="+mj-lt"/>
            </a:endParaRPr>
          </a:p>
          <a:p>
            <a:pPr algn="l"/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174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0B13-2137-42A7-AE5A-99180645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Concord in English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A810F-56E8-45EC-8842-E94EB266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CC0A6-FB78-4667-8011-BA4F650C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C5594-F24C-4F83-A3D5-18077969CB02}"/>
              </a:ext>
            </a:extLst>
          </p:cNvPr>
          <p:cNvSpPr txBox="1"/>
          <p:nvPr/>
        </p:nvSpPr>
        <p:spPr>
          <a:xfrm>
            <a:off x="228600" y="2486984"/>
            <a:ext cx="116418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baseline="0" dirty="0">
                <a:solidFill>
                  <a:srgbClr val="0070C0"/>
                </a:solidFill>
                <a:latin typeface="TimesNewRomanPSMT"/>
              </a:rPr>
              <a:t>D- Nominal  relative clauses since they are equivalent to noun phrases, may have plural as well as singular concord: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TimesNewRomanPSMT"/>
            </a:endParaRPr>
          </a:p>
          <a:p>
            <a:pPr algn="ctr"/>
            <a:r>
              <a:rPr lang="en-US" sz="3200" b="0" i="1" u="sng" strike="noStrike" baseline="0" dirty="0">
                <a:solidFill>
                  <a:srgbClr val="002060"/>
                </a:solidFill>
                <a:latin typeface="TimesNewRomanPS-ItalicMT"/>
              </a:rPr>
              <a:t>What were once human dwellings </a:t>
            </a:r>
            <a:r>
              <a:rPr lang="en-US" sz="3200" b="0" i="1" u="none" strike="noStrike" baseline="0" dirty="0">
                <a:solidFill>
                  <a:srgbClr val="C00000"/>
                </a:solidFill>
                <a:latin typeface="TimesNewRomanPS-ItalicMT"/>
              </a:rPr>
              <a:t>are</a:t>
            </a:r>
            <a:r>
              <a:rPr lang="en-US" sz="3200" b="0" i="1" u="none" strike="noStrike" baseline="0" dirty="0">
                <a:solidFill>
                  <a:srgbClr val="002060"/>
                </a:solidFill>
                <a:latin typeface="TimesNewRomanPS-ItalicMT"/>
              </a:rPr>
              <a:t> now nothing but piles of rubble.</a:t>
            </a:r>
          </a:p>
          <a:p>
            <a:pPr algn="ctr"/>
            <a:endParaRPr lang="en-US" sz="3200" i="1" dirty="0">
              <a:solidFill>
                <a:srgbClr val="002060"/>
              </a:solidFill>
              <a:latin typeface="TimesNewRomanPS-ItalicMT"/>
            </a:endParaRPr>
          </a:p>
          <a:p>
            <a:pPr algn="r"/>
            <a:r>
              <a:rPr lang="en-US" sz="2000" b="1" i="1" u="none" strike="noStrike" baseline="0" dirty="0">
                <a:solidFill>
                  <a:srgbClr val="002060"/>
                </a:solidFill>
                <a:latin typeface="TimesNewRomanPS-ItalicMT"/>
              </a:rPr>
              <a:t>(</a:t>
            </a:r>
            <a:r>
              <a:rPr lang="en-US" sz="2000" b="1" i="1" u="none" strike="noStrike" baseline="0" dirty="0" err="1">
                <a:solidFill>
                  <a:srgbClr val="002060"/>
                </a:solidFill>
                <a:latin typeface="TimesNewRomanPS-ItalicMT"/>
              </a:rPr>
              <a:t>Qurik</a:t>
            </a:r>
            <a:r>
              <a:rPr lang="en-US" sz="2000" b="1" i="1" u="none" strike="noStrike" baseline="0" dirty="0">
                <a:solidFill>
                  <a:srgbClr val="002060"/>
                </a:solidFill>
                <a:latin typeface="TimesNewRomanPS-ItalicMT"/>
              </a:rPr>
              <a:t> &amp; Greenbau</a:t>
            </a:r>
            <a:r>
              <a:rPr lang="en-US" sz="2000" b="1" i="1" dirty="0">
                <a:solidFill>
                  <a:srgbClr val="002060"/>
                </a:solidFill>
                <a:latin typeface="TimesNewRomanPS-ItalicMT"/>
              </a:rPr>
              <a:t>m, 1972:163) </a:t>
            </a:r>
            <a:endParaRPr lang="en-US" sz="2800" b="1" i="0" u="none" strike="noStrike" baseline="0" dirty="0">
              <a:solidFill>
                <a:srgbClr val="002060"/>
              </a:solidFill>
              <a:latin typeface="TimesNewRomanPSMT"/>
            </a:endParaRPr>
          </a:p>
          <a:p>
            <a:pPr algn="l"/>
            <a:endParaRPr lang="en-US" sz="2400" b="1" dirty="0">
              <a:solidFill>
                <a:srgbClr val="0070C0"/>
              </a:solidFill>
              <a:latin typeface="TimesNewRomanPSMT"/>
            </a:endParaRPr>
          </a:p>
          <a:p>
            <a:pPr algn="l"/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0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1EF42-52E8-451D-80D6-36D98A29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Concord in English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40ACA-2715-47A0-8F34-FFC99163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4B15-09A0-4082-A89A-BDB1D336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42B40-DE60-4642-8673-9D8875E28513}"/>
              </a:ext>
            </a:extLst>
          </p:cNvPr>
          <p:cNvSpPr txBox="1"/>
          <p:nvPr/>
        </p:nvSpPr>
        <p:spPr>
          <a:xfrm>
            <a:off x="381000" y="2281698"/>
            <a:ext cx="1117902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2. Notional Concord, and Proximity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2.1 Notional Concord: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NewRomanPSMT"/>
              </a:rPr>
              <a:t>is agreement o f verb with subject according to the </a:t>
            </a:r>
            <a:r>
              <a:rPr lang="en-US" sz="2400" b="0" i="1" u="none" strike="noStrike" baseline="0" dirty="0">
                <a:solidFill>
                  <a:srgbClr val="00B050"/>
                </a:solidFill>
                <a:latin typeface="TimesNewRomanPS-ItalicMT"/>
              </a:rPr>
              <a:t>idea </a:t>
            </a:r>
            <a:r>
              <a:rPr lang="en-US" sz="2400" b="0" i="0" u="none" strike="noStrike" baseline="0" dirty="0">
                <a:solidFill>
                  <a:srgbClr val="00B050"/>
                </a:solidFill>
                <a:latin typeface="TimesNewRomanPSMT"/>
              </a:rPr>
              <a:t>of number rather than the actual presence of the grammatical marker for that idea.</a:t>
            </a:r>
          </a:p>
          <a:p>
            <a:pPr algn="l"/>
            <a:endParaRPr lang="en-US" sz="2400" dirty="0">
              <a:solidFill>
                <a:srgbClr val="00B050"/>
              </a:solidFill>
              <a:latin typeface="TimesNewRomanPSMT"/>
            </a:endParaRPr>
          </a:p>
          <a:p>
            <a:pPr marL="457200" indent="-457200" algn="ctr">
              <a:buFontTx/>
              <a:buChar char="-"/>
            </a:pPr>
            <a:r>
              <a:rPr lang="en-US" sz="2800" b="1" i="1" u="sng" strike="noStrike" baseline="0" dirty="0">
                <a:solidFill>
                  <a:srgbClr val="7030A0"/>
                </a:solidFill>
                <a:latin typeface="TimesNewRomanPS-ItalicMT"/>
              </a:rPr>
              <a:t>The government </a:t>
            </a:r>
            <a:r>
              <a:rPr lang="en-US" sz="2800" b="0" i="1" u="none" strike="noStrike" baseline="0" dirty="0">
                <a:solidFill>
                  <a:srgbClr val="FF0000"/>
                </a:solidFill>
                <a:latin typeface="TimesNewRomanPS-ItalicMT"/>
              </a:rPr>
              <a:t>have</a:t>
            </a:r>
            <a:r>
              <a:rPr lang="en-US" sz="2800" b="0" i="1" u="none" strike="noStrike" baseline="0" dirty="0">
                <a:solidFill>
                  <a:srgbClr val="7030A0"/>
                </a:solidFill>
                <a:latin typeface="TimesNewRomanPS-ItalicMT"/>
              </a:rPr>
              <a:t> broken all </a:t>
            </a:r>
            <a:r>
              <a:rPr lang="en-US" sz="2800" b="1" i="1" u="sng" strike="noStrike" baseline="0" dirty="0">
                <a:solidFill>
                  <a:srgbClr val="7030A0"/>
                </a:solidFill>
                <a:latin typeface="TimesNewRomanPS-ItalicMT"/>
              </a:rPr>
              <a:t>their</a:t>
            </a:r>
            <a:r>
              <a:rPr lang="en-US" sz="2800" b="0" i="1" u="none" strike="noStrike" baseline="0" dirty="0">
                <a:solidFill>
                  <a:srgbClr val="7030A0"/>
                </a:solidFill>
                <a:latin typeface="TimesNewRomanPS-ItalicMT"/>
              </a:rPr>
              <a:t> promises.</a:t>
            </a:r>
          </a:p>
          <a:p>
            <a:pPr algn="ctr"/>
            <a:endParaRPr lang="en-US" sz="4400" dirty="0">
              <a:solidFill>
                <a:srgbClr val="7030A0"/>
              </a:solidFill>
              <a:latin typeface="+mj-lt"/>
            </a:endParaRPr>
          </a:p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2.2. Proximity: 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denotes agreement o f the verb with whatever noun or pronoun closely precedes it, sometimes in preference to agreement with the headword of the subject: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  <a:latin typeface="+mj-lt"/>
              </a:rPr>
              <a:t>No one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except his own </a:t>
            </a:r>
            <a:r>
              <a:rPr lang="en-US" sz="2400" b="1" u="sng" dirty="0">
                <a:solidFill>
                  <a:srgbClr val="002060"/>
                </a:solidFill>
                <a:latin typeface="+mj-lt"/>
              </a:rPr>
              <a:t>supporters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agree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with him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  <a:latin typeface="+mj-lt"/>
              </a:rPr>
              <a:t>One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en-US" sz="2400" u="sng" dirty="0">
                <a:solidFill>
                  <a:srgbClr val="002060"/>
                </a:solidFill>
                <a:latin typeface="+mj-lt"/>
              </a:rPr>
              <a:t>ten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take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lessons                                                   </a:t>
            </a:r>
            <a:r>
              <a:rPr lang="en-US" sz="2000" b="1" i="1" u="none" strike="noStrike" baseline="0" dirty="0">
                <a:solidFill>
                  <a:srgbClr val="002060"/>
                </a:solidFill>
                <a:latin typeface="TimesNewRomanPS-ItalicMT"/>
              </a:rPr>
              <a:t>(</a:t>
            </a:r>
            <a:r>
              <a:rPr lang="en-US" sz="2000" b="1" i="1" u="none" strike="noStrike" baseline="0" dirty="0" err="1">
                <a:solidFill>
                  <a:srgbClr val="002060"/>
                </a:solidFill>
                <a:latin typeface="TimesNewRomanPS-ItalicMT"/>
              </a:rPr>
              <a:t>Qurik</a:t>
            </a:r>
            <a:r>
              <a:rPr lang="en-US" sz="2000" b="1" i="1" u="none" strike="noStrike" baseline="0" dirty="0">
                <a:solidFill>
                  <a:srgbClr val="002060"/>
                </a:solidFill>
                <a:latin typeface="TimesNewRomanPS-ItalicMT"/>
              </a:rPr>
              <a:t> &amp; Greenbau</a:t>
            </a:r>
            <a:r>
              <a:rPr lang="en-US" sz="2000" b="1" i="1" dirty="0">
                <a:solidFill>
                  <a:srgbClr val="002060"/>
                </a:solidFill>
                <a:latin typeface="TimesNewRomanPS-ItalicMT"/>
              </a:rPr>
              <a:t>m, 1972:164) </a:t>
            </a:r>
            <a:endParaRPr lang="en-US" sz="3200" b="1" i="0" u="none" strike="noStrike" baseline="0" dirty="0">
              <a:solidFill>
                <a:srgbClr val="002060"/>
              </a:solidFill>
              <a:latin typeface="TimesNewRomanPSM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endParaRPr lang="en-US" sz="24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683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F2A4-8DAF-49B0-9633-B97E58E7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Concord in English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CD5A2-3C77-452A-9A10-046ABB91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86388-D022-4AF3-8A16-FE68260A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5ED35-5446-4FB7-9A58-CE1CE2611989}"/>
              </a:ext>
            </a:extLst>
          </p:cNvPr>
          <p:cNvSpPr txBox="1"/>
          <p:nvPr/>
        </p:nvSpPr>
        <p:spPr>
          <a:xfrm>
            <a:off x="240792" y="2308390"/>
            <a:ext cx="1179418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Collective Nouns: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2060"/>
                </a:solidFill>
                <a:latin typeface="TimesNewRomanPSMT"/>
              </a:rPr>
              <a:t>In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TimesNewRomanPSMT"/>
              </a:rPr>
              <a:t>BrE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TimesNewRomanPSMT"/>
              </a:rPr>
              <a:t>, collective nouns, notionally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TimesNewRomanPSMT"/>
              </a:rPr>
              <a:t>plural 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TimesNewRomanPSMT"/>
              </a:rPr>
              <a:t>but grammatically singular, obey notional concord in examples such as the following where </a:t>
            </a:r>
            <a:r>
              <a:rPr lang="en-US" sz="2400" b="0" i="0" u="none" strike="noStrike" baseline="0" dirty="0" err="1">
                <a:solidFill>
                  <a:srgbClr val="FF0000"/>
                </a:solidFill>
                <a:latin typeface="TimesNewRomanPSMT"/>
              </a:rPr>
              <a:t>AmE</a:t>
            </a:r>
            <a:r>
              <a:rPr lang="en-US" sz="2400" dirty="0">
                <a:solidFill>
                  <a:srgbClr val="002060"/>
                </a:solidFill>
                <a:latin typeface="TimesNewRomanPSMT"/>
              </a:rPr>
              <a:t>  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TimesNewRomanPSMT"/>
              </a:rPr>
              <a:t>usually has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TimesNewRomanPSMT"/>
              </a:rPr>
              <a:t>the singular:</a:t>
            </a:r>
          </a:p>
          <a:p>
            <a:pPr algn="l"/>
            <a:endParaRPr lang="en-US" sz="2400" dirty="0">
              <a:solidFill>
                <a:srgbClr val="FF0000"/>
              </a:solidFill>
              <a:latin typeface="TimesNewRomanPSMT"/>
            </a:endParaRPr>
          </a:p>
          <a:p>
            <a:pPr marL="342900" indent="-342900" algn="ctr">
              <a:buFontTx/>
              <a:buChar char="-"/>
            </a:pPr>
            <a:r>
              <a:rPr lang="en-US" sz="2800" b="1" u="sng" dirty="0">
                <a:solidFill>
                  <a:srgbClr val="002060"/>
                </a:solidFill>
                <a:latin typeface="+mj-lt"/>
              </a:rPr>
              <a:t>The public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welcome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the decision.</a:t>
            </a:r>
          </a:p>
          <a:p>
            <a:pPr marL="342900" indent="-342900" algn="ctr">
              <a:buFontTx/>
              <a:buChar char="-"/>
            </a:pPr>
            <a:r>
              <a:rPr lang="en-US" sz="2800" u="sng" dirty="0">
                <a:solidFill>
                  <a:srgbClr val="002060"/>
                </a:solidFill>
                <a:latin typeface="+mj-lt"/>
              </a:rPr>
              <a:t>The audience 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were 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enjoying every minute of it. 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Compare: 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 algn="ctr">
              <a:buFontTx/>
              <a:buChar char="-"/>
            </a:pPr>
            <a:r>
              <a:rPr lang="en-US" sz="2800" b="1" u="sng" dirty="0">
                <a:solidFill>
                  <a:srgbClr val="002060"/>
                </a:solidFill>
                <a:latin typeface="+mj-lt"/>
              </a:rPr>
              <a:t>The audience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was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enormous.</a:t>
            </a:r>
          </a:p>
          <a:p>
            <a:pPr marL="342900" indent="-342900" algn="ctr">
              <a:buFontTx/>
              <a:buChar char="-"/>
            </a:pPr>
            <a:endParaRPr lang="en-US" sz="2800" dirty="0">
              <a:solidFill>
                <a:srgbClr val="002060"/>
              </a:solidFill>
              <a:latin typeface="+mj-lt"/>
            </a:endParaRPr>
          </a:p>
          <a:p>
            <a:pPr lvl="1" algn="r"/>
            <a:r>
              <a:rPr lang="en-US" b="1" i="1" u="none" strike="noStrike" baseline="0" dirty="0">
                <a:solidFill>
                  <a:srgbClr val="002060"/>
                </a:solidFill>
                <a:latin typeface="TimesNewRomanPS-ItalicMT"/>
              </a:rPr>
              <a:t>(</a:t>
            </a:r>
            <a:r>
              <a:rPr lang="en-US" b="1" i="1" u="none" strike="noStrike" baseline="0" dirty="0" err="1">
                <a:solidFill>
                  <a:srgbClr val="002060"/>
                </a:solidFill>
                <a:latin typeface="TimesNewRomanPS-ItalicMT"/>
              </a:rPr>
              <a:t>Qurik</a:t>
            </a:r>
            <a:r>
              <a:rPr lang="en-US" b="1" i="1" u="none" strike="noStrike" baseline="0" dirty="0">
                <a:solidFill>
                  <a:srgbClr val="002060"/>
                </a:solidFill>
                <a:latin typeface="TimesNewRomanPS-ItalicMT"/>
              </a:rPr>
              <a:t> &amp; Greenbau</a:t>
            </a:r>
            <a:r>
              <a:rPr lang="en-US" b="1" i="1" dirty="0">
                <a:solidFill>
                  <a:srgbClr val="002060"/>
                </a:solidFill>
                <a:latin typeface="TimesNewRomanPS-ItalicMT"/>
              </a:rPr>
              <a:t>m, 1972:164) </a:t>
            </a:r>
            <a:endParaRPr lang="en-US" sz="2800" b="1" i="0" u="none" strike="noStrike" baseline="0" dirty="0">
              <a:solidFill>
                <a:srgbClr val="002060"/>
              </a:solidFill>
              <a:latin typeface="TimesNewRomanPSM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36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2F8A-9FA7-48C4-A26F-67F363E8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Concord in English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273DC-64B8-4EA8-8FFF-C70A7C50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1977A-B6E5-4CFC-9E4E-E2234F7D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D7CA4-1BC8-4517-8858-AC8D9F7749AC}"/>
              </a:ext>
            </a:extLst>
          </p:cNvPr>
          <p:cNvSpPr txBox="1"/>
          <p:nvPr/>
        </p:nvSpPr>
        <p:spPr>
          <a:xfrm>
            <a:off x="381000" y="1827828"/>
            <a:ext cx="11722609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Coordinated Subject: 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4.1. A subject consists of two or more noun phrases coordinated by and, distinction has to be made between appositional and non-appositional coordination. 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</a:rPr>
              <a:t>Tom and Mary </a:t>
            </a:r>
            <a:r>
              <a:rPr lang="en-US" sz="2400" b="1" u="sng" dirty="0">
                <a:solidFill>
                  <a:srgbClr val="0070C0"/>
                </a:solidFill>
              </a:rPr>
              <a:t>are</a:t>
            </a:r>
            <a:r>
              <a:rPr lang="en-US" sz="2400" b="1" dirty="0">
                <a:solidFill>
                  <a:srgbClr val="0070C0"/>
                </a:solidFill>
              </a:rPr>
              <a:t> now ready. (           Tom is now ready and Mary is now ready)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B050"/>
                </a:solidFill>
              </a:rPr>
              <a:t>What I say </a:t>
            </a:r>
            <a:r>
              <a:rPr lang="en-US" sz="2400" b="1" dirty="0">
                <a:solidFill>
                  <a:srgbClr val="0070C0"/>
                </a:solidFill>
              </a:rPr>
              <a:t>and </a:t>
            </a:r>
            <a:r>
              <a:rPr lang="en-US" sz="2400" b="1" dirty="0">
                <a:solidFill>
                  <a:srgbClr val="7030A0"/>
                </a:solidFill>
              </a:rPr>
              <a:t>what I think </a:t>
            </a:r>
            <a:r>
              <a:rPr lang="en-US" sz="2400" b="1" dirty="0">
                <a:solidFill>
                  <a:srgbClr val="FF0000"/>
                </a:solidFill>
              </a:rPr>
              <a:t>are</a:t>
            </a:r>
            <a:r>
              <a:rPr lang="en-US" sz="2400" b="1" dirty="0">
                <a:solidFill>
                  <a:srgbClr val="0070C0"/>
                </a:solidFill>
              </a:rPr>
              <a:t> my own affair. (         What I say is ... and what I think is ...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4.2. A singular verb is used with </a:t>
            </a:r>
            <a:r>
              <a:rPr lang="en-US" sz="2400" b="1" dirty="0" err="1">
                <a:solidFill>
                  <a:srgbClr val="0070C0"/>
                </a:solidFill>
              </a:rPr>
              <a:t>conjoinings</a:t>
            </a:r>
            <a:r>
              <a:rPr lang="en-US" sz="2400" b="1" dirty="0">
                <a:solidFill>
                  <a:srgbClr val="0070C0"/>
                </a:solidFill>
              </a:rPr>
              <a:t> which represent a single entity: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1" u="sng" strike="noStrike" baseline="0" dirty="0">
                <a:solidFill>
                  <a:srgbClr val="C00000"/>
                </a:solidFill>
                <a:latin typeface="TimesNewRomanPSMT"/>
              </a:rPr>
              <a:t>The hammer and sickle </a:t>
            </a:r>
            <a:r>
              <a:rPr lang="en-US" sz="2400" b="1" i="1" u="none" strike="noStrike" baseline="0" dirty="0">
                <a:solidFill>
                  <a:srgbClr val="00B050"/>
                </a:solidFill>
                <a:latin typeface="TimesNewRomanPS-ItalicMT"/>
              </a:rPr>
              <a:t>was</a:t>
            </a:r>
            <a:r>
              <a:rPr lang="en-US" sz="2400" b="0" i="1" u="none" strike="noStrike" baseline="0" dirty="0"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en-US" sz="2400" b="0" i="0" u="none" strike="noStrike" baseline="0" dirty="0">
                <a:solidFill>
                  <a:srgbClr val="7030A0"/>
                </a:solidFill>
                <a:latin typeface="TimesNewRomanPSMT"/>
              </a:rPr>
              <a:t>flying from a tall flag pole.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7030A0"/>
                </a:solidFill>
                <a:latin typeface="TimesNewRomanPSMT"/>
              </a:rPr>
              <a:t>Your problem and mine are similar. </a:t>
            </a:r>
            <a:r>
              <a:rPr lang="en-US" sz="2400" b="0" i="0" u="none" strike="noStrike" baseline="0" dirty="0">
                <a:latin typeface="TimesNewRomanPSMT"/>
              </a:rPr>
              <a:t>(                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TimesNewRomanPSMT"/>
              </a:rPr>
              <a:t>Your problem is similar to mine and mine is similar to yours)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30A0"/>
              </a:solidFill>
              <a:latin typeface="TimesNewRomanPSMT"/>
            </a:endParaRPr>
          </a:p>
          <a:p>
            <a:pPr lvl="1" algn="r"/>
            <a:r>
              <a:rPr lang="en-US" sz="2400" b="1" i="1" u="none" strike="noStrike" baseline="0" dirty="0">
                <a:solidFill>
                  <a:srgbClr val="002060"/>
                </a:solidFill>
                <a:latin typeface="TimesNewRomanPS-ItalicMT"/>
              </a:rPr>
              <a:t>(</a:t>
            </a:r>
            <a:r>
              <a:rPr lang="en-US" sz="2400" b="1" i="1" u="none" strike="noStrike" baseline="0" dirty="0" err="1">
                <a:solidFill>
                  <a:srgbClr val="002060"/>
                </a:solidFill>
                <a:latin typeface="TimesNewRomanPS-ItalicMT"/>
              </a:rPr>
              <a:t>Qurik</a:t>
            </a:r>
            <a:r>
              <a:rPr lang="en-US" sz="2400" b="1" i="1" u="none" strike="noStrike" baseline="0" dirty="0">
                <a:solidFill>
                  <a:srgbClr val="002060"/>
                </a:solidFill>
                <a:latin typeface="TimesNewRomanPS-ItalicMT"/>
              </a:rPr>
              <a:t> &amp; Greenbau</a:t>
            </a:r>
            <a:r>
              <a:rPr lang="en-US" sz="2400" b="1" i="1" dirty="0">
                <a:solidFill>
                  <a:srgbClr val="002060"/>
                </a:solidFill>
                <a:latin typeface="TimesNewRomanPS-ItalicMT"/>
              </a:rPr>
              <a:t>m, 1972:164) </a:t>
            </a:r>
            <a:endParaRPr lang="en-US" sz="3600" b="1" i="0" u="none" strike="noStrike" baseline="0" dirty="0">
              <a:solidFill>
                <a:srgbClr val="002060"/>
              </a:solidFill>
              <a:latin typeface="TimesNewRomanPSM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7030A0"/>
              </a:solidFill>
              <a:latin typeface="TimesNewRomanPSM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7030A0"/>
              </a:solidFill>
              <a:latin typeface="TimesNewRomanPSMT"/>
            </a:endParaRPr>
          </a:p>
          <a:p>
            <a:pPr algn="l"/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C8CD29-5912-422A-91F5-DC3506ADBF92}"/>
              </a:ext>
            </a:extLst>
          </p:cNvPr>
          <p:cNvCxnSpPr>
            <a:cxnSpLocks/>
          </p:cNvCxnSpPr>
          <p:nvPr/>
        </p:nvCxnSpPr>
        <p:spPr>
          <a:xfrm>
            <a:off x="4588207" y="3575921"/>
            <a:ext cx="788565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3E6EDF-7916-4933-836A-0E9E98A0FD45}"/>
              </a:ext>
            </a:extLst>
          </p:cNvPr>
          <p:cNvCxnSpPr>
            <a:cxnSpLocks/>
          </p:cNvCxnSpPr>
          <p:nvPr/>
        </p:nvCxnSpPr>
        <p:spPr>
          <a:xfrm>
            <a:off x="6409578" y="3883734"/>
            <a:ext cx="788565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98D803-3B5D-45A9-82D5-AC1CACF390E2}"/>
              </a:ext>
            </a:extLst>
          </p:cNvPr>
          <p:cNvCxnSpPr>
            <a:cxnSpLocks/>
          </p:cNvCxnSpPr>
          <p:nvPr/>
        </p:nvCxnSpPr>
        <p:spPr>
          <a:xfrm>
            <a:off x="5376772" y="5383437"/>
            <a:ext cx="788565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9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BCCF-BC41-4F91-9EE4-7F2D403C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Concord in English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1F42E-8651-42E1-8624-0D279065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ABA50-DD1D-4450-829C-82939410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67661-2C0A-4574-A6BA-0318A31D0F85}"/>
              </a:ext>
            </a:extLst>
          </p:cNvPr>
          <p:cNvSpPr txBox="1"/>
          <p:nvPr/>
        </p:nvSpPr>
        <p:spPr>
          <a:xfrm>
            <a:off x="380998" y="2378425"/>
            <a:ext cx="1158240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+mj-lt"/>
              </a:rPr>
              <a:t>5. With less common APPOSITIONAL COORDINATION:</a:t>
            </a:r>
          </a:p>
          <a:p>
            <a:endParaRPr lang="en-US" sz="2400" dirty="0">
              <a:solidFill>
                <a:srgbClr val="00B05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C00000"/>
                </a:solidFill>
                <a:latin typeface="+mj-lt"/>
              </a:rPr>
              <a:t>This temple of ugliness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 and </a:t>
            </a:r>
            <a:r>
              <a:rPr lang="en-US" sz="2800" u="sng" dirty="0">
                <a:solidFill>
                  <a:srgbClr val="C00000"/>
                </a:solidFill>
                <a:latin typeface="+mj-lt"/>
              </a:rPr>
              <a:t>memorial to Victorian</a:t>
            </a:r>
            <a:r>
              <a:rPr lang="en-US" sz="2800" u="sng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u="sng" dirty="0">
                <a:solidFill>
                  <a:srgbClr val="C00000"/>
                </a:solidFill>
                <a:latin typeface="+mj-lt"/>
              </a:rPr>
              <a:t>bad taste 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was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erected at the Queen’s express wish. (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TimesNewRomanPSMT"/>
              </a:rPr>
              <a:t>The two opening noun phrases here both refer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imesNewRomanPSMT"/>
              </a:rPr>
              <a:t>to the same thing)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u="none" strike="noStrike" baseline="0" dirty="0">
              <a:solidFill>
                <a:srgbClr val="FF0000"/>
              </a:solidFill>
              <a:latin typeface="TimesNewRomanPS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00B050"/>
                </a:solidFill>
                <a:latin typeface="+mj-lt"/>
              </a:rPr>
              <a:t>His younger brother 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and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u="sng" dirty="0">
                <a:solidFill>
                  <a:srgbClr val="00B050"/>
                </a:solidFill>
                <a:latin typeface="+mj-lt"/>
              </a:rPr>
              <a:t>the subsequent editor 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of his collected papers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was/were 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with him at his death-bed.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(ambiguous and could have either a singular or plural verb according as the brother and editor)</a:t>
            </a:r>
            <a:endParaRPr lang="pt-BR" sz="2800" dirty="0">
              <a:solidFill>
                <a:srgbClr val="C00000"/>
              </a:solidFill>
              <a:latin typeface="+mj-lt"/>
            </a:endParaRPr>
          </a:p>
          <a:p>
            <a:endParaRPr lang="en-US" sz="24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729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8580-8FE8-43D4-89A3-ADADC117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Concord in English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4BB70-E4C1-4718-94EC-46898507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10CCB-8D40-4459-8FBB-796E52E1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EE224-14F6-43B3-A29D-A5C95F8E8D48}"/>
              </a:ext>
            </a:extLst>
          </p:cNvPr>
          <p:cNvSpPr txBox="1"/>
          <p:nvPr/>
        </p:nvSpPr>
        <p:spPr>
          <a:xfrm>
            <a:off x="381000" y="2690152"/>
            <a:ext cx="113214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u="sng" dirty="0">
                <a:solidFill>
                  <a:srgbClr val="C00000"/>
                </a:solidFill>
                <a:latin typeface="+mj-lt"/>
              </a:rPr>
              <a:t>Your fairness 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and </a:t>
            </a:r>
            <a:r>
              <a:rPr lang="en-US" sz="3200" i="1" u="sng" dirty="0">
                <a:solidFill>
                  <a:srgbClr val="C00000"/>
                </a:solidFill>
                <a:latin typeface="+mj-lt"/>
              </a:rPr>
              <a:t>impartiality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has/have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been much appreciated. </a:t>
            </a:r>
          </a:p>
          <a:p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(in the interpretation of abstract nouns since it is not always easy to decide if they represent one quality or two)</a:t>
            </a:r>
          </a:p>
        </p:txBody>
      </p:sp>
    </p:spTree>
    <p:extLst>
      <p:ext uri="{BB962C8B-B14F-4D97-AF65-F5344CB8AC3E}">
        <p14:creationId xmlns:p14="http://schemas.microsoft.com/office/powerpoint/2010/main" val="99319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DBF0-A215-418E-84A6-AE42580A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Concord in English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F7179-DA3F-4E7E-857C-CFFB5E5B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2D9C2-0673-42C4-8CB5-97D8CC06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0BD2C-7454-4B23-AFFB-F4AC3C336A35}"/>
              </a:ext>
            </a:extLst>
          </p:cNvPr>
          <p:cNvSpPr txBox="1"/>
          <p:nvPr/>
        </p:nvSpPr>
        <p:spPr>
          <a:xfrm>
            <a:off x="228600" y="2517154"/>
            <a:ext cx="11430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6. A single noun head with coordinate modifiers may imply two separate sentences, with the result that a plural verb may follow a singular noncount noun subject quite legitimately: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70C0"/>
                </a:solidFill>
              </a:rPr>
              <a:t>Good and bad taste </a:t>
            </a:r>
            <a:r>
              <a:rPr lang="en-US" sz="2400" b="1" dirty="0">
                <a:solidFill>
                  <a:srgbClr val="C00000"/>
                </a:solidFill>
              </a:rPr>
              <a:t>are </a:t>
            </a:r>
            <a:r>
              <a:rPr lang="en-US" sz="2400" b="1" dirty="0">
                <a:solidFill>
                  <a:srgbClr val="0070C0"/>
                </a:solidFill>
              </a:rPr>
              <a:t>inculcated by example. </a:t>
            </a:r>
            <a:r>
              <a:rPr lang="en-US" sz="2400" b="1" dirty="0">
                <a:solidFill>
                  <a:srgbClr val="C00000"/>
                </a:solidFill>
              </a:rPr>
              <a:t>(Good taste is ... and bad taste 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What I say and think are no business of yours.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where the alternative with is would mean: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+mj-lt"/>
              </a:rPr>
              <a:t>That which I say and think </a:t>
            </a:r>
            <a:r>
              <a:rPr lang="en-US" sz="2400" b="1" dirty="0">
                <a:solidFill>
                  <a:srgbClr val="FF0000"/>
                </a:solidFill>
              </a:rPr>
              <a:t>is</a:t>
            </a:r>
            <a:r>
              <a:rPr lang="en-US" sz="2400" b="1" dirty="0">
                <a:solidFill>
                  <a:srgbClr val="00B050"/>
                </a:solidFill>
              </a:rPr>
              <a:t> no business of yours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7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5460</TotalTime>
  <Words>1313</Words>
  <Application>Microsoft Office PowerPoint</Application>
  <PresentationFormat>Widescreen</PresentationFormat>
  <Paragraphs>157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Sitka Text</vt:lpstr>
      <vt:lpstr>TimesNewRomanPS-BoldMT</vt:lpstr>
      <vt:lpstr>TimesNewRomanPS-ItalicMT</vt:lpstr>
      <vt:lpstr>TimesNewRomanPSMT</vt:lpstr>
      <vt:lpstr>Wingdings</vt:lpstr>
      <vt:lpstr>Office Theme</vt:lpstr>
      <vt:lpstr>Concord in English </vt:lpstr>
      <vt:lpstr>Concord in English </vt:lpstr>
      <vt:lpstr>Concord in English </vt:lpstr>
      <vt:lpstr>Concord in English </vt:lpstr>
      <vt:lpstr>Concord in English </vt:lpstr>
      <vt:lpstr>Concord in English </vt:lpstr>
      <vt:lpstr>Concord in English </vt:lpstr>
      <vt:lpstr>Concord in English </vt:lpstr>
      <vt:lpstr>Concord in English </vt:lpstr>
      <vt:lpstr>Concord in English </vt:lpstr>
      <vt:lpstr>Other Types of Concord</vt:lpstr>
      <vt:lpstr>Other Types of Concord</vt:lpstr>
      <vt:lpstr>S U B J E C T - O B J E C T   C O N C O R D</vt:lpstr>
      <vt:lpstr>P R O N O U N  C O N C O R D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Grammar  for 4th Year</dc:title>
  <dc:creator>عباس المالكي</dc:creator>
  <cp:lastModifiedBy>عباس المالكي</cp:lastModifiedBy>
  <cp:revision>30</cp:revision>
  <dcterms:created xsi:type="dcterms:W3CDTF">2022-11-22T20:40:02Z</dcterms:created>
  <dcterms:modified xsi:type="dcterms:W3CDTF">2022-12-14T15:04:43Z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